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9" r:id="rId11"/>
    <p:sldId id="275" r:id="rId12"/>
    <p:sldId id="276" r:id="rId13"/>
    <p:sldId id="27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5" d="100"/>
          <a:sy n="75" d="100"/>
        </p:scale>
        <p:origin x="149" y="19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2D3CB-C243-4364-A8B4-81994DA0C776}"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D4F17-DDDE-456B-A094-9B4731D14E39}" type="slidenum">
              <a:rPr lang="en-US" smtClean="0"/>
              <a:t>‹#›</a:t>
            </a:fld>
            <a:endParaRPr lang="en-US"/>
          </a:p>
        </p:txBody>
      </p:sp>
    </p:spTree>
    <p:extLst>
      <p:ext uri="{BB962C8B-B14F-4D97-AF65-F5344CB8AC3E}">
        <p14:creationId xmlns:p14="http://schemas.microsoft.com/office/powerpoint/2010/main" val="3549512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D4F17-DDDE-456B-A094-9B4731D14E39}" type="slidenum">
              <a:rPr lang="en-US" smtClean="0"/>
              <a:t>2</a:t>
            </a:fld>
            <a:endParaRPr lang="en-US"/>
          </a:p>
        </p:txBody>
      </p:sp>
    </p:spTree>
    <p:extLst>
      <p:ext uri="{BB962C8B-B14F-4D97-AF65-F5344CB8AC3E}">
        <p14:creationId xmlns:p14="http://schemas.microsoft.com/office/powerpoint/2010/main" val="3574865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Chinese Medicine goal is to restore the bodies balance.  (National Institute of Cancer, n.d.)  Four thousands of years it has been used to prevent, diagnose and treat diseases within the body.  The goal of TCM is to get down to roots of the sickness or disease. (Gaur, R., 2024)  </a:t>
            </a:r>
          </a:p>
        </p:txBody>
      </p:sp>
      <p:sp>
        <p:nvSpPr>
          <p:cNvPr id="4" name="Slide Number Placeholder 3"/>
          <p:cNvSpPr>
            <a:spLocks noGrp="1"/>
          </p:cNvSpPr>
          <p:nvPr>
            <p:ph type="sldNum" sz="quarter" idx="5"/>
          </p:nvPr>
        </p:nvSpPr>
        <p:spPr/>
        <p:txBody>
          <a:bodyPr/>
          <a:lstStyle/>
          <a:p>
            <a:fld id="{125D4F17-DDDE-456B-A094-9B4731D14E39}" type="slidenum">
              <a:rPr lang="en-US" smtClean="0"/>
              <a:t>4</a:t>
            </a:fld>
            <a:endParaRPr lang="en-US"/>
          </a:p>
        </p:txBody>
      </p:sp>
    </p:spTree>
    <p:extLst>
      <p:ext uri="{BB962C8B-B14F-4D97-AF65-F5344CB8AC3E}">
        <p14:creationId xmlns:p14="http://schemas.microsoft.com/office/powerpoint/2010/main" val="2992477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TCM practitioners strongly believe in working with the patient to achieve balance. They ask fewer symptom questions and dive deeper to get to the root cause of the disease. (Bruno, 2015). The practice believes in yin-yang balance and harnessing energy to flow through the proper meridians of the body. </a:t>
            </a:r>
          </a:p>
        </p:txBody>
      </p:sp>
      <p:sp>
        <p:nvSpPr>
          <p:cNvPr id="4" name="Slide Number Placeholder 3"/>
          <p:cNvSpPr>
            <a:spLocks noGrp="1"/>
          </p:cNvSpPr>
          <p:nvPr>
            <p:ph type="sldNum" sz="quarter" idx="5"/>
          </p:nvPr>
        </p:nvSpPr>
        <p:spPr/>
        <p:txBody>
          <a:bodyPr/>
          <a:lstStyle/>
          <a:p>
            <a:fld id="{125D4F17-DDDE-456B-A094-9B4731D14E39}" type="slidenum">
              <a:rPr lang="en-US" smtClean="0"/>
              <a:t>5</a:t>
            </a:fld>
            <a:endParaRPr lang="en-US"/>
          </a:p>
        </p:txBody>
      </p:sp>
    </p:spTree>
    <p:extLst>
      <p:ext uri="{BB962C8B-B14F-4D97-AF65-F5344CB8AC3E}">
        <p14:creationId xmlns:p14="http://schemas.microsoft.com/office/powerpoint/2010/main" val="2646272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list of  benefits also includes allergy help, Parkinson's disease and fighting Alzheimer’s disease.  (Mount Sinai.org, </a:t>
            </a:r>
            <a:r>
              <a:rPr lang="en-US" dirty="0" err="1"/>
              <a:t>n.d</a:t>
            </a:r>
            <a:r>
              <a:rPr lang="en-US" dirty="0"/>
              <a:t>)</a:t>
            </a:r>
          </a:p>
        </p:txBody>
      </p:sp>
      <p:sp>
        <p:nvSpPr>
          <p:cNvPr id="4" name="Slide Number Placeholder 3"/>
          <p:cNvSpPr>
            <a:spLocks noGrp="1"/>
          </p:cNvSpPr>
          <p:nvPr>
            <p:ph type="sldNum" sz="quarter" idx="5"/>
          </p:nvPr>
        </p:nvSpPr>
        <p:spPr/>
        <p:txBody>
          <a:bodyPr/>
          <a:lstStyle/>
          <a:p>
            <a:fld id="{125D4F17-DDDE-456B-A094-9B4731D14E39}" type="slidenum">
              <a:rPr lang="en-US" smtClean="0"/>
              <a:t>6</a:t>
            </a:fld>
            <a:endParaRPr lang="en-US"/>
          </a:p>
        </p:txBody>
      </p:sp>
    </p:spTree>
    <p:extLst>
      <p:ext uri="{BB962C8B-B14F-4D97-AF65-F5344CB8AC3E}">
        <p14:creationId xmlns:p14="http://schemas.microsoft.com/office/powerpoint/2010/main" val="416774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list of  benefits also includes allergy help, Parkinson's disease and fighting Alzheimer’s disease.  (Mount Sinai.org, </a:t>
            </a:r>
            <a:r>
              <a:rPr lang="en-US" dirty="0" err="1"/>
              <a:t>n.d</a:t>
            </a:r>
            <a:r>
              <a:rPr lang="en-US" dirty="0"/>
              <a:t>)</a:t>
            </a:r>
          </a:p>
          <a:p>
            <a:endParaRPr lang="en-US" dirty="0"/>
          </a:p>
        </p:txBody>
      </p:sp>
      <p:sp>
        <p:nvSpPr>
          <p:cNvPr id="4" name="Slide Number Placeholder 3"/>
          <p:cNvSpPr>
            <a:spLocks noGrp="1"/>
          </p:cNvSpPr>
          <p:nvPr>
            <p:ph type="sldNum" sz="quarter" idx="5"/>
          </p:nvPr>
        </p:nvSpPr>
        <p:spPr/>
        <p:txBody>
          <a:bodyPr/>
          <a:lstStyle/>
          <a:p>
            <a:fld id="{125D4F17-DDDE-456B-A094-9B4731D14E39}" type="slidenum">
              <a:rPr lang="en-US" smtClean="0"/>
              <a:t>7</a:t>
            </a:fld>
            <a:endParaRPr lang="en-US"/>
          </a:p>
        </p:txBody>
      </p:sp>
    </p:spTree>
    <p:extLst>
      <p:ext uri="{BB962C8B-B14F-4D97-AF65-F5344CB8AC3E}">
        <p14:creationId xmlns:p14="http://schemas.microsoft.com/office/powerpoint/2010/main" val="1544418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D4F17-DDDE-456B-A094-9B4731D14E39}" type="slidenum">
              <a:rPr lang="en-US" smtClean="0"/>
              <a:t>8</a:t>
            </a:fld>
            <a:endParaRPr lang="en-US"/>
          </a:p>
        </p:txBody>
      </p:sp>
    </p:spTree>
    <p:extLst>
      <p:ext uri="{BB962C8B-B14F-4D97-AF65-F5344CB8AC3E}">
        <p14:creationId xmlns:p14="http://schemas.microsoft.com/office/powerpoint/2010/main" val="4286636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D4F17-DDDE-456B-A094-9B4731D14E39}" type="slidenum">
              <a:rPr lang="en-US" smtClean="0"/>
              <a:t>9</a:t>
            </a:fld>
            <a:endParaRPr lang="en-US"/>
          </a:p>
        </p:txBody>
      </p:sp>
    </p:spTree>
    <p:extLst>
      <p:ext uri="{BB962C8B-B14F-4D97-AF65-F5344CB8AC3E}">
        <p14:creationId xmlns:p14="http://schemas.microsoft.com/office/powerpoint/2010/main" val="132987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D4F17-DDDE-456B-A094-9B4731D14E39}" type="slidenum">
              <a:rPr lang="en-US" smtClean="0"/>
              <a:t>11</a:t>
            </a:fld>
            <a:endParaRPr lang="en-US"/>
          </a:p>
        </p:txBody>
      </p:sp>
    </p:spTree>
    <p:extLst>
      <p:ext uri="{BB962C8B-B14F-4D97-AF65-F5344CB8AC3E}">
        <p14:creationId xmlns:p14="http://schemas.microsoft.com/office/powerpoint/2010/main" val="296668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C159E-1CFB-BB8B-6C8E-427EF042D7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E58919-CAF9-56A6-4C35-FDC647300E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042117-2086-61AD-DE2F-EE7FE4041BD2}"/>
              </a:ext>
            </a:extLst>
          </p:cNvPr>
          <p:cNvSpPr>
            <a:spLocks noGrp="1"/>
          </p:cNvSpPr>
          <p:nvPr>
            <p:ph type="dt" sz="half" idx="10"/>
          </p:nvPr>
        </p:nvSpPr>
        <p:spPr/>
        <p:txBody>
          <a:bodyPr/>
          <a:lstStyle/>
          <a:p>
            <a:fld id="{3292598D-FAB4-4AE1-ABC1-540066733BB8}" type="datetimeFigureOut">
              <a:rPr lang="en-US" smtClean="0"/>
              <a:t>4/21/2025</a:t>
            </a:fld>
            <a:endParaRPr lang="en-US"/>
          </a:p>
        </p:txBody>
      </p:sp>
      <p:sp>
        <p:nvSpPr>
          <p:cNvPr id="5" name="Footer Placeholder 4">
            <a:extLst>
              <a:ext uri="{FF2B5EF4-FFF2-40B4-BE49-F238E27FC236}">
                <a16:creationId xmlns:a16="http://schemas.microsoft.com/office/drawing/2014/main" id="{F12EBA6F-4125-50EC-BB68-BD742B2CA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9179B-80FB-2732-F336-B89D024B7C2C}"/>
              </a:ext>
            </a:extLst>
          </p:cNvPr>
          <p:cNvSpPr>
            <a:spLocks noGrp="1"/>
          </p:cNvSpPr>
          <p:nvPr>
            <p:ph type="sldNum" sz="quarter" idx="12"/>
          </p:nvPr>
        </p:nvSpPr>
        <p:spPr/>
        <p:txBody>
          <a:bodyPr/>
          <a:lstStyle/>
          <a:p>
            <a:fld id="{7BD36438-48A5-4552-A312-1E90667B6CC0}" type="slidenum">
              <a:rPr lang="en-US" smtClean="0"/>
              <a:t>‹#›</a:t>
            </a:fld>
            <a:endParaRPr lang="en-US"/>
          </a:p>
        </p:txBody>
      </p:sp>
    </p:spTree>
    <p:extLst>
      <p:ext uri="{BB962C8B-B14F-4D97-AF65-F5344CB8AC3E}">
        <p14:creationId xmlns:p14="http://schemas.microsoft.com/office/powerpoint/2010/main" val="2374863477"/>
      </p:ext>
    </p:extLst>
  </p:cSld>
  <p:clrMapOvr>
    <a:masterClrMapping/>
  </p:clrMapOvr>
  <mc:AlternateContent xmlns:mc="http://schemas.openxmlformats.org/markup-compatibility/2006">
    <mc:Choice xmlns:p14="http://schemas.microsoft.com/office/powerpoint/2010/main" Requires="p14">
      <p:transition spd="slow" p14:dur="2250">
        <p:sndAc>
          <p:stSnd>
            <p:snd r:embed="rId1" name="breeze.wav"/>
          </p:stSnd>
        </p:sndAc>
      </p:transition>
    </mc:Choice>
    <mc:Fallback>
      <p:transition spd="slow">
        <p:sndAc>
          <p:stSnd>
            <p:snd r:embed="rId1" name="breez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4DD99-F6D8-2456-02F9-BB74DF40D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F2C6E-FC0D-896D-1B19-720BDE10EA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27D566-1036-6105-5FC6-F5BA8475381E}"/>
              </a:ext>
            </a:extLst>
          </p:cNvPr>
          <p:cNvSpPr>
            <a:spLocks noGrp="1"/>
          </p:cNvSpPr>
          <p:nvPr>
            <p:ph type="dt" sz="half" idx="10"/>
          </p:nvPr>
        </p:nvSpPr>
        <p:spPr/>
        <p:txBody>
          <a:bodyPr/>
          <a:lstStyle/>
          <a:p>
            <a:fld id="{3292598D-FAB4-4AE1-ABC1-540066733BB8}" type="datetimeFigureOut">
              <a:rPr lang="en-US" smtClean="0"/>
              <a:t>4/21/2025</a:t>
            </a:fld>
            <a:endParaRPr lang="en-US"/>
          </a:p>
        </p:txBody>
      </p:sp>
      <p:sp>
        <p:nvSpPr>
          <p:cNvPr id="5" name="Footer Placeholder 4">
            <a:extLst>
              <a:ext uri="{FF2B5EF4-FFF2-40B4-BE49-F238E27FC236}">
                <a16:creationId xmlns:a16="http://schemas.microsoft.com/office/drawing/2014/main" id="{5DCD04C4-E304-CA7F-8709-20F05E7A30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35421F-4480-F49A-2D87-C42D7AB182C7}"/>
              </a:ext>
            </a:extLst>
          </p:cNvPr>
          <p:cNvSpPr>
            <a:spLocks noGrp="1"/>
          </p:cNvSpPr>
          <p:nvPr>
            <p:ph type="sldNum" sz="quarter" idx="12"/>
          </p:nvPr>
        </p:nvSpPr>
        <p:spPr/>
        <p:txBody>
          <a:bodyPr/>
          <a:lstStyle/>
          <a:p>
            <a:fld id="{7BD36438-48A5-4552-A312-1E90667B6CC0}" type="slidenum">
              <a:rPr lang="en-US" smtClean="0"/>
              <a:t>‹#›</a:t>
            </a:fld>
            <a:endParaRPr lang="en-US"/>
          </a:p>
        </p:txBody>
      </p:sp>
    </p:spTree>
    <p:extLst>
      <p:ext uri="{BB962C8B-B14F-4D97-AF65-F5344CB8AC3E}">
        <p14:creationId xmlns:p14="http://schemas.microsoft.com/office/powerpoint/2010/main" val="4020118463"/>
      </p:ext>
    </p:extLst>
  </p:cSld>
  <p:clrMapOvr>
    <a:masterClrMapping/>
  </p:clrMapOvr>
  <mc:AlternateContent xmlns:mc="http://schemas.openxmlformats.org/markup-compatibility/2006">
    <mc:Choice xmlns:p14="http://schemas.microsoft.com/office/powerpoint/2010/main" Requires="p14">
      <p:transition spd="slow" p14:dur="2250">
        <p:sndAc>
          <p:stSnd>
            <p:snd r:embed="rId1" name="breeze.wav"/>
          </p:stSnd>
        </p:sndAc>
      </p:transition>
    </mc:Choice>
    <mc:Fallback>
      <p:transition spd="slow">
        <p:sndAc>
          <p:stSnd>
            <p:snd r:embed="rId1" name="breez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09A5B-CCA4-46A0-6408-3026E58EDF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62F4E7-9A9A-BD1B-756F-27DEB0197A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37247-E1DB-1F57-C674-114E862C0814}"/>
              </a:ext>
            </a:extLst>
          </p:cNvPr>
          <p:cNvSpPr>
            <a:spLocks noGrp="1"/>
          </p:cNvSpPr>
          <p:nvPr>
            <p:ph type="dt" sz="half" idx="10"/>
          </p:nvPr>
        </p:nvSpPr>
        <p:spPr/>
        <p:txBody>
          <a:bodyPr/>
          <a:lstStyle/>
          <a:p>
            <a:fld id="{3292598D-FAB4-4AE1-ABC1-540066733BB8}" type="datetimeFigureOut">
              <a:rPr lang="en-US" smtClean="0"/>
              <a:t>4/21/2025</a:t>
            </a:fld>
            <a:endParaRPr lang="en-US"/>
          </a:p>
        </p:txBody>
      </p:sp>
      <p:sp>
        <p:nvSpPr>
          <p:cNvPr id="5" name="Footer Placeholder 4">
            <a:extLst>
              <a:ext uri="{FF2B5EF4-FFF2-40B4-BE49-F238E27FC236}">
                <a16:creationId xmlns:a16="http://schemas.microsoft.com/office/drawing/2014/main" id="{D40A9E9E-BCF4-5C06-4F29-9CCD6E863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2A9BA0-A52F-6D10-4F23-E4A7610B91F9}"/>
              </a:ext>
            </a:extLst>
          </p:cNvPr>
          <p:cNvSpPr>
            <a:spLocks noGrp="1"/>
          </p:cNvSpPr>
          <p:nvPr>
            <p:ph type="sldNum" sz="quarter" idx="12"/>
          </p:nvPr>
        </p:nvSpPr>
        <p:spPr/>
        <p:txBody>
          <a:bodyPr/>
          <a:lstStyle/>
          <a:p>
            <a:fld id="{7BD36438-48A5-4552-A312-1E90667B6CC0}" type="slidenum">
              <a:rPr lang="en-US" smtClean="0"/>
              <a:t>‹#›</a:t>
            </a:fld>
            <a:endParaRPr lang="en-US"/>
          </a:p>
        </p:txBody>
      </p:sp>
    </p:spTree>
    <p:extLst>
      <p:ext uri="{BB962C8B-B14F-4D97-AF65-F5344CB8AC3E}">
        <p14:creationId xmlns:p14="http://schemas.microsoft.com/office/powerpoint/2010/main" val="3153374771"/>
      </p:ext>
    </p:extLst>
  </p:cSld>
  <p:clrMapOvr>
    <a:masterClrMapping/>
  </p:clrMapOvr>
  <mc:AlternateContent xmlns:mc="http://schemas.openxmlformats.org/markup-compatibility/2006">
    <mc:Choice xmlns:p14="http://schemas.microsoft.com/office/powerpoint/2010/main" Requires="p14">
      <p:transition spd="slow" p14:dur="2250">
        <p:sndAc>
          <p:stSnd>
            <p:snd r:embed="rId1" name="breeze.wav"/>
          </p:stSnd>
        </p:sndAc>
      </p:transition>
    </mc:Choice>
    <mc:Fallback>
      <p:transition spd="slow">
        <p:sndAc>
          <p:stSnd>
            <p:snd r:embed="rId1" name="breez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4C9BE-DA32-9CF9-DF36-DC79AA1A45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314D4-FAA0-E39B-159A-664A3713C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DCAF0-8BEC-6368-F77D-F9EE64AC855E}"/>
              </a:ext>
            </a:extLst>
          </p:cNvPr>
          <p:cNvSpPr>
            <a:spLocks noGrp="1"/>
          </p:cNvSpPr>
          <p:nvPr>
            <p:ph type="dt" sz="half" idx="10"/>
          </p:nvPr>
        </p:nvSpPr>
        <p:spPr/>
        <p:txBody>
          <a:bodyPr/>
          <a:lstStyle/>
          <a:p>
            <a:fld id="{3292598D-FAB4-4AE1-ABC1-540066733BB8}" type="datetimeFigureOut">
              <a:rPr lang="en-US" smtClean="0"/>
              <a:t>4/21/2025</a:t>
            </a:fld>
            <a:endParaRPr lang="en-US"/>
          </a:p>
        </p:txBody>
      </p:sp>
      <p:sp>
        <p:nvSpPr>
          <p:cNvPr id="5" name="Footer Placeholder 4">
            <a:extLst>
              <a:ext uri="{FF2B5EF4-FFF2-40B4-BE49-F238E27FC236}">
                <a16:creationId xmlns:a16="http://schemas.microsoft.com/office/drawing/2014/main" id="{CA1B7CB6-3DC8-A43F-FED1-C512DEE83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01DBE-82E3-260F-A585-FBC3637B77D7}"/>
              </a:ext>
            </a:extLst>
          </p:cNvPr>
          <p:cNvSpPr>
            <a:spLocks noGrp="1"/>
          </p:cNvSpPr>
          <p:nvPr>
            <p:ph type="sldNum" sz="quarter" idx="12"/>
          </p:nvPr>
        </p:nvSpPr>
        <p:spPr/>
        <p:txBody>
          <a:bodyPr/>
          <a:lstStyle/>
          <a:p>
            <a:fld id="{7BD36438-48A5-4552-A312-1E90667B6CC0}" type="slidenum">
              <a:rPr lang="en-US" smtClean="0"/>
              <a:t>‹#›</a:t>
            </a:fld>
            <a:endParaRPr lang="en-US"/>
          </a:p>
        </p:txBody>
      </p:sp>
    </p:spTree>
    <p:extLst>
      <p:ext uri="{BB962C8B-B14F-4D97-AF65-F5344CB8AC3E}">
        <p14:creationId xmlns:p14="http://schemas.microsoft.com/office/powerpoint/2010/main" val="2220824471"/>
      </p:ext>
    </p:extLst>
  </p:cSld>
  <p:clrMapOvr>
    <a:masterClrMapping/>
  </p:clrMapOvr>
  <mc:AlternateContent xmlns:mc="http://schemas.openxmlformats.org/markup-compatibility/2006">
    <mc:Choice xmlns:p14="http://schemas.microsoft.com/office/powerpoint/2010/main" Requires="p14">
      <p:transition spd="slow" p14:dur="2250">
        <p:sndAc>
          <p:stSnd>
            <p:snd r:embed="rId1" name="breeze.wav"/>
          </p:stSnd>
        </p:sndAc>
      </p:transition>
    </mc:Choice>
    <mc:Fallback>
      <p:transition spd="slow">
        <p:sndAc>
          <p:stSnd>
            <p:snd r:embed="rId1" name="breez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CA279-9609-431F-F081-DEC2703310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29C320-6433-938B-FB5A-F8EA24FE94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DB6ED2-8DD1-E3D2-2161-68136CB9C26F}"/>
              </a:ext>
            </a:extLst>
          </p:cNvPr>
          <p:cNvSpPr>
            <a:spLocks noGrp="1"/>
          </p:cNvSpPr>
          <p:nvPr>
            <p:ph type="dt" sz="half" idx="10"/>
          </p:nvPr>
        </p:nvSpPr>
        <p:spPr/>
        <p:txBody>
          <a:bodyPr/>
          <a:lstStyle/>
          <a:p>
            <a:fld id="{3292598D-FAB4-4AE1-ABC1-540066733BB8}" type="datetimeFigureOut">
              <a:rPr lang="en-US" smtClean="0"/>
              <a:t>4/21/2025</a:t>
            </a:fld>
            <a:endParaRPr lang="en-US"/>
          </a:p>
        </p:txBody>
      </p:sp>
      <p:sp>
        <p:nvSpPr>
          <p:cNvPr id="5" name="Footer Placeholder 4">
            <a:extLst>
              <a:ext uri="{FF2B5EF4-FFF2-40B4-BE49-F238E27FC236}">
                <a16:creationId xmlns:a16="http://schemas.microsoft.com/office/drawing/2014/main" id="{6F4603B3-2155-2880-24DE-91F2569BB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705B1-D4DF-0C8E-8A30-9E8EFB43AED3}"/>
              </a:ext>
            </a:extLst>
          </p:cNvPr>
          <p:cNvSpPr>
            <a:spLocks noGrp="1"/>
          </p:cNvSpPr>
          <p:nvPr>
            <p:ph type="sldNum" sz="quarter" idx="12"/>
          </p:nvPr>
        </p:nvSpPr>
        <p:spPr/>
        <p:txBody>
          <a:bodyPr/>
          <a:lstStyle/>
          <a:p>
            <a:fld id="{7BD36438-48A5-4552-A312-1E90667B6CC0}" type="slidenum">
              <a:rPr lang="en-US" smtClean="0"/>
              <a:t>‹#›</a:t>
            </a:fld>
            <a:endParaRPr lang="en-US"/>
          </a:p>
        </p:txBody>
      </p:sp>
    </p:spTree>
    <p:extLst>
      <p:ext uri="{BB962C8B-B14F-4D97-AF65-F5344CB8AC3E}">
        <p14:creationId xmlns:p14="http://schemas.microsoft.com/office/powerpoint/2010/main" val="59369325"/>
      </p:ext>
    </p:extLst>
  </p:cSld>
  <p:clrMapOvr>
    <a:masterClrMapping/>
  </p:clrMapOvr>
  <mc:AlternateContent xmlns:mc="http://schemas.openxmlformats.org/markup-compatibility/2006">
    <mc:Choice xmlns:p14="http://schemas.microsoft.com/office/powerpoint/2010/main" Requires="p14">
      <p:transition spd="slow" p14:dur="2250">
        <p:sndAc>
          <p:stSnd>
            <p:snd r:embed="rId1" name="breeze.wav"/>
          </p:stSnd>
        </p:sndAc>
      </p:transition>
    </mc:Choice>
    <mc:Fallback>
      <p:transition spd="slow">
        <p:sndAc>
          <p:stSnd>
            <p:snd r:embed="rId1" name="breez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5012B-D79F-B954-BDD2-A4EF77DD40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1B4090-0F40-FEAD-F838-52BC56F5B1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3E696E-C161-73AF-FC01-4AFD0C9052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747CFA-1D88-AFB0-4FC0-22C94172491B}"/>
              </a:ext>
            </a:extLst>
          </p:cNvPr>
          <p:cNvSpPr>
            <a:spLocks noGrp="1"/>
          </p:cNvSpPr>
          <p:nvPr>
            <p:ph type="dt" sz="half" idx="10"/>
          </p:nvPr>
        </p:nvSpPr>
        <p:spPr/>
        <p:txBody>
          <a:bodyPr/>
          <a:lstStyle/>
          <a:p>
            <a:fld id="{3292598D-FAB4-4AE1-ABC1-540066733BB8}" type="datetimeFigureOut">
              <a:rPr lang="en-US" smtClean="0"/>
              <a:t>4/21/2025</a:t>
            </a:fld>
            <a:endParaRPr lang="en-US"/>
          </a:p>
        </p:txBody>
      </p:sp>
      <p:sp>
        <p:nvSpPr>
          <p:cNvPr id="6" name="Footer Placeholder 5">
            <a:extLst>
              <a:ext uri="{FF2B5EF4-FFF2-40B4-BE49-F238E27FC236}">
                <a16:creationId xmlns:a16="http://schemas.microsoft.com/office/drawing/2014/main" id="{45E6CF91-B289-A5EB-5B92-D1C68A12B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3B447-CD4B-4856-256B-81884A3370CF}"/>
              </a:ext>
            </a:extLst>
          </p:cNvPr>
          <p:cNvSpPr>
            <a:spLocks noGrp="1"/>
          </p:cNvSpPr>
          <p:nvPr>
            <p:ph type="sldNum" sz="quarter" idx="12"/>
          </p:nvPr>
        </p:nvSpPr>
        <p:spPr/>
        <p:txBody>
          <a:bodyPr/>
          <a:lstStyle/>
          <a:p>
            <a:fld id="{7BD36438-48A5-4552-A312-1E90667B6CC0}" type="slidenum">
              <a:rPr lang="en-US" smtClean="0"/>
              <a:t>‹#›</a:t>
            </a:fld>
            <a:endParaRPr lang="en-US"/>
          </a:p>
        </p:txBody>
      </p:sp>
    </p:spTree>
    <p:extLst>
      <p:ext uri="{BB962C8B-B14F-4D97-AF65-F5344CB8AC3E}">
        <p14:creationId xmlns:p14="http://schemas.microsoft.com/office/powerpoint/2010/main" val="2166252189"/>
      </p:ext>
    </p:extLst>
  </p:cSld>
  <p:clrMapOvr>
    <a:masterClrMapping/>
  </p:clrMapOvr>
  <mc:AlternateContent xmlns:mc="http://schemas.openxmlformats.org/markup-compatibility/2006">
    <mc:Choice xmlns:p14="http://schemas.microsoft.com/office/powerpoint/2010/main" Requires="p14">
      <p:transition spd="slow" p14:dur="2250">
        <p:sndAc>
          <p:stSnd>
            <p:snd r:embed="rId1" name="breeze.wav"/>
          </p:stSnd>
        </p:sndAc>
      </p:transition>
    </mc:Choice>
    <mc:Fallback>
      <p:transition spd="slow">
        <p:sndAc>
          <p:stSnd>
            <p:snd r:embed="rId1" name="breez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F750-231B-1F16-B54F-3A0608DE15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746D44-C59B-5E85-E83D-63E12C81AD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67F44-26BB-937D-DAB0-C065425A83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6D520B-D745-6C02-633C-048D416500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024409-C967-94F2-2B93-F36422AA6F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7BC716-A5DB-0E11-EF79-3AA265B6B80D}"/>
              </a:ext>
            </a:extLst>
          </p:cNvPr>
          <p:cNvSpPr>
            <a:spLocks noGrp="1"/>
          </p:cNvSpPr>
          <p:nvPr>
            <p:ph type="dt" sz="half" idx="10"/>
          </p:nvPr>
        </p:nvSpPr>
        <p:spPr/>
        <p:txBody>
          <a:bodyPr/>
          <a:lstStyle/>
          <a:p>
            <a:fld id="{3292598D-FAB4-4AE1-ABC1-540066733BB8}" type="datetimeFigureOut">
              <a:rPr lang="en-US" smtClean="0"/>
              <a:t>4/21/2025</a:t>
            </a:fld>
            <a:endParaRPr lang="en-US"/>
          </a:p>
        </p:txBody>
      </p:sp>
      <p:sp>
        <p:nvSpPr>
          <p:cNvPr id="8" name="Footer Placeholder 7">
            <a:extLst>
              <a:ext uri="{FF2B5EF4-FFF2-40B4-BE49-F238E27FC236}">
                <a16:creationId xmlns:a16="http://schemas.microsoft.com/office/drawing/2014/main" id="{1CD7C09C-0A07-5348-F43C-103FB2A35B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9D0306-A115-9993-FBC1-8184976B9C9D}"/>
              </a:ext>
            </a:extLst>
          </p:cNvPr>
          <p:cNvSpPr>
            <a:spLocks noGrp="1"/>
          </p:cNvSpPr>
          <p:nvPr>
            <p:ph type="sldNum" sz="quarter" idx="12"/>
          </p:nvPr>
        </p:nvSpPr>
        <p:spPr/>
        <p:txBody>
          <a:bodyPr/>
          <a:lstStyle/>
          <a:p>
            <a:fld id="{7BD36438-48A5-4552-A312-1E90667B6CC0}" type="slidenum">
              <a:rPr lang="en-US" smtClean="0"/>
              <a:t>‹#›</a:t>
            </a:fld>
            <a:endParaRPr lang="en-US"/>
          </a:p>
        </p:txBody>
      </p:sp>
    </p:spTree>
    <p:extLst>
      <p:ext uri="{BB962C8B-B14F-4D97-AF65-F5344CB8AC3E}">
        <p14:creationId xmlns:p14="http://schemas.microsoft.com/office/powerpoint/2010/main" val="3306777761"/>
      </p:ext>
    </p:extLst>
  </p:cSld>
  <p:clrMapOvr>
    <a:masterClrMapping/>
  </p:clrMapOvr>
  <mc:AlternateContent xmlns:mc="http://schemas.openxmlformats.org/markup-compatibility/2006">
    <mc:Choice xmlns:p14="http://schemas.microsoft.com/office/powerpoint/2010/main" Requires="p14">
      <p:transition spd="slow" p14:dur="2250">
        <p:sndAc>
          <p:stSnd>
            <p:snd r:embed="rId1" name="breeze.wav"/>
          </p:stSnd>
        </p:sndAc>
      </p:transition>
    </mc:Choice>
    <mc:Fallback>
      <p:transition spd="slow">
        <p:sndAc>
          <p:stSnd>
            <p:snd r:embed="rId1" name="breez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25E5F-579B-5630-9217-F60E4B16A2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781F7E-E683-EFC3-D702-236189EC2EF2}"/>
              </a:ext>
            </a:extLst>
          </p:cNvPr>
          <p:cNvSpPr>
            <a:spLocks noGrp="1"/>
          </p:cNvSpPr>
          <p:nvPr>
            <p:ph type="dt" sz="half" idx="10"/>
          </p:nvPr>
        </p:nvSpPr>
        <p:spPr/>
        <p:txBody>
          <a:bodyPr/>
          <a:lstStyle/>
          <a:p>
            <a:fld id="{3292598D-FAB4-4AE1-ABC1-540066733BB8}" type="datetimeFigureOut">
              <a:rPr lang="en-US" smtClean="0"/>
              <a:t>4/21/2025</a:t>
            </a:fld>
            <a:endParaRPr lang="en-US"/>
          </a:p>
        </p:txBody>
      </p:sp>
      <p:sp>
        <p:nvSpPr>
          <p:cNvPr id="4" name="Footer Placeholder 3">
            <a:extLst>
              <a:ext uri="{FF2B5EF4-FFF2-40B4-BE49-F238E27FC236}">
                <a16:creationId xmlns:a16="http://schemas.microsoft.com/office/drawing/2014/main" id="{E9295853-2C8B-8C2F-FC77-7818067C44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1A8D25-33A8-6BA0-6B3A-C95A060154E3}"/>
              </a:ext>
            </a:extLst>
          </p:cNvPr>
          <p:cNvSpPr>
            <a:spLocks noGrp="1"/>
          </p:cNvSpPr>
          <p:nvPr>
            <p:ph type="sldNum" sz="quarter" idx="12"/>
          </p:nvPr>
        </p:nvSpPr>
        <p:spPr/>
        <p:txBody>
          <a:bodyPr/>
          <a:lstStyle/>
          <a:p>
            <a:fld id="{7BD36438-48A5-4552-A312-1E90667B6CC0}" type="slidenum">
              <a:rPr lang="en-US" smtClean="0"/>
              <a:t>‹#›</a:t>
            </a:fld>
            <a:endParaRPr lang="en-US"/>
          </a:p>
        </p:txBody>
      </p:sp>
    </p:spTree>
    <p:extLst>
      <p:ext uri="{BB962C8B-B14F-4D97-AF65-F5344CB8AC3E}">
        <p14:creationId xmlns:p14="http://schemas.microsoft.com/office/powerpoint/2010/main" val="2772820550"/>
      </p:ext>
    </p:extLst>
  </p:cSld>
  <p:clrMapOvr>
    <a:masterClrMapping/>
  </p:clrMapOvr>
  <mc:AlternateContent xmlns:mc="http://schemas.openxmlformats.org/markup-compatibility/2006">
    <mc:Choice xmlns:p14="http://schemas.microsoft.com/office/powerpoint/2010/main" Requires="p14">
      <p:transition spd="slow" p14:dur="2250">
        <p:sndAc>
          <p:stSnd>
            <p:snd r:embed="rId1" name="breeze.wav"/>
          </p:stSnd>
        </p:sndAc>
      </p:transition>
    </mc:Choice>
    <mc:Fallback>
      <p:transition spd="slow">
        <p:sndAc>
          <p:stSnd>
            <p:snd r:embed="rId1" name="breez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F3E8B8-7BF1-2521-3629-8F9475354491}"/>
              </a:ext>
            </a:extLst>
          </p:cNvPr>
          <p:cNvSpPr>
            <a:spLocks noGrp="1"/>
          </p:cNvSpPr>
          <p:nvPr>
            <p:ph type="dt" sz="half" idx="10"/>
          </p:nvPr>
        </p:nvSpPr>
        <p:spPr/>
        <p:txBody>
          <a:bodyPr/>
          <a:lstStyle/>
          <a:p>
            <a:fld id="{3292598D-FAB4-4AE1-ABC1-540066733BB8}" type="datetimeFigureOut">
              <a:rPr lang="en-US" smtClean="0"/>
              <a:t>4/21/2025</a:t>
            </a:fld>
            <a:endParaRPr lang="en-US"/>
          </a:p>
        </p:txBody>
      </p:sp>
      <p:sp>
        <p:nvSpPr>
          <p:cNvPr id="3" name="Footer Placeholder 2">
            <a:extLst>
              <a:ext uri="{FF2B5EF4-FFF2-40B4-BE49-F238E27FC236}">
                <a16:creationId xmlns:a16="http://schemas.microsoft.com/office/drawing/2014/main" id="{BA2B7EA4-F27D-74BC-FC7F-7BA7129CA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649A9D-C2D7-D2DD-98F0-3E99726F35FA}"/>
              </a:ext>
            </a:extLst>
          </p:cNvPr>
          <p:cNvSpPr>
            <a:spLocks noGrp="1"/>
          </p:cNvSpPr>
          <p:nvPr>
            <p:ph type="sldNum" sz="quarter" idx="12"/>
          </p:nvPr>
        </p:nvSpPr>
        <p:spPr/>
        <p:txBody>
          <a:bodyPr/>
          <a:lstStyle/>
          <a:p>
            <a:fld id="{7BD36438-48A5-4552-A312-1E90667B6CC0}" type="slidenum">
              <a:rPr lang="en-US" smtClean="0"/>
              <a:t>‹#›</a:t>
            </a:fld>
            <a:endParaRPr lang="en-US"/>
          </a:p>
        </p:txBody>
      </p:sp>
    </p:spTree>
    <p:extLst>
      <p:ext uri="{BB962C8B-B14F-4D97-AF65-F5344CB8AC3E}">
        <p14:creationId xmlns:p14="http://schemas.microsoft.com/office/powerpoint/2010/main" val="2365560858"/>
      </p:ext>
    </p:extLst>
  </p:cSld>
  <p:clrMapOvr>
    <a:masterClrMapping/>
  </p:clrMapOvr>
  <mc:AlternateContent xmlns:mc="http://schemas.openxmlformats.org/markup-compatibility/2006">
    <mc:Choice xmlns:p14="http://schemas.microsoft.com/office/powerpoint/2010/main" Requires="p14">
      <p:transition spd="slow" p14:dur="2250">
        <p:sndAc>
          <p:stSnd>
            <p:snd r:embed="rId1" name="breeze.wav"/>
          </p:stSnd>
        </p:sndAc>
      </p:transition>
    </mc:Choice>
    <mc:Fallback>
      <p:transition spd="slow">
        <p:sndAc>
          <p:stSnd>
            <p:snd r:embed="rId1" name="breez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3CE39-0B37-BF1C-4439-3FD2493E0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5EE510-7C5A-CEAD-2C81-AB3389EBF6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004EFA-E4FB-D80B-4E21-B7116700A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E1292-B2AD-2ECF-B67B-897EC19514B6}"/>
              </a:ext>
            </a:extLst>
          </p:cNvPr>
          <p:cNvSpPr>
            <a:spLocks noGrp="1"/>
          </p:cNvSpPr>
          <p:nvPr>
            <p:ph type="dt" sz="half" idx="10"/>
          </p:nvPr>
        </p:nvSpPr>
        <p:spPr/>
        <p:txBody>
          <a:bodyPr/>
          <a:lstStyle/>
          <a:p>
            <a:fld id="{3292598D-FAB4-4AE1-ABC1-540066733BB8}" type="datetimeFigureOut">
              <a:rPr lang="en-US" smtClean="0"/>
              <a:t>4/21/2025</a:t>
            </a:fld>
            <a:endParaRPr lang="en-US"/>
          </a:p>
        </p:txBody>
      </p:sp>
      <p:sp>
        <p:nvSpPr>
          <p:cNvPr id="6" name="Footer Placeholder 5">
            <a:extLst>
              <a:ext uri="{FF2B5EF4-FFF2-40B4-BE49-F238E27FC236}">
                <a16:creationId xmlns:a16="http://schemas.microsoft.com/office/drawing/2014/main" id="{B46CE8A3-03C8-A7E2-2AC0-D020B9BDB4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A2155F-24A1-C1A1-B801-768C9B5AE73A}"/>
              </a:ext>
            </a:extLst>
          </p:cNvPr>
          <p:cNvSpPr>
            <a:spLocks noGrp="1"/>
          </p:cNvSpPr>
          <p:nvPr>
            <p:ph type="sldNum" sz="quarter" idx="12"/>
          </p:nvPr>
        </p:nvSpPr>
        <p:spPr/>
        <p:txBody>
          <a:bodyPr/>
          <a:lstStyle/>
          <a:p>
            <a:fld id="{7BD36438-48A5-4552-A312-1E90667B6CC0}" type="slidenum">
              <a:rPr lang="en-US" smtClean="0"/>
              <a:t>‹#›</a:t>
            </a:fld>
            <a:endParaRPr lang="en-US"/>
          </a:p>
        </p:txBody>
      </p:sp>
    </p:spTree>
    <p:extLst>
      <p:ext uri="{BB962C8B-B14F-4D97-AF65-F5344CB8AC3E}">
        <p14:creationId xmlns:p14="http://schemas.microsoft.com/office/powerpoint/2010/main" val="28570784"/>
      </p:ext>
    </p:extLst>
  </p:cSld>
  <p:clrMapOvr>
    <a:masterClrMapping/>
  </p:clrMapOvr>
  <mc:AlternateContent xmlns:mc="http://schemas.openxmlformats.org/markup-compatibility/2006">
    <mc:Choice xmlns:p14="http://schemas.microsoft.com/office/powerpoint/2010/main" Requires="p14">
      <p:transition spd="slow" p14:dur="2250">
        <p:sndAc>
          <p:stSnd>
            <p:snd r:embed="rId1" name="breeze.wav"/>
          </p:stSnd>
        </p:sndAc>
      </p:transition>
    </mc:Choice>
    <mc:Fallback>
      <p:transition spd="slow">
        <p:sndAc>
          <p:stSnd>
            <p:snd r:embed="rId1" name="breez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72EBE-D0E8-EBE6-026A-C4E81EB5A2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21CF79-F36A-E1C5-A725-258B906410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DB445A-60C4-152E-5754-8C8B4859F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14EF1A-5C07-1E0C-3A05-D922BCED803C}"/>
              </a:ext>
            </a:extLst>
          </p:cNvPr>
          <p:cNvSpPr>
            <a:spLocks noGrp="1"/>
          </p:cNvSpPr>
          <p:nvPr>
            <p:ph type="dt" sz="half" idx="10"/>
          </p:nvPr>
        </p:nvSpPr>
        <p:spPr/>
        <p:txBody>
          <a:bodyPr/>
          <a:lstStyle/>
          <a:p>
            <a:fld id="{3292598D-FAB4-4AE1-ABC1-540066733BB8}" type="datetimeFigureOut">
              <a:rPr lang="en-US" smtClean="0"/>
              <a:t>4/21/2025</a:t>
            </a:fld>
            <a:endParaRPr lang="en-US"/>
          </a:p>
        </p:txBody>
      </p:sp>
      <p:sp>
        <p:nvSpPr>
          <p:cNvPr id="6" name="Footer Placeholder 5">
            <a:extLst>
              <a:ext uri="{FF2B5EF4-FFF2-40B4-BE49-F238E27FC236}">
                <a16:creationId xmlns:a16="http://schemas.microsoft.com/office/drawing/2014/main" id="{CA52750C-904A-7AEA-9F6D-DEDD6AEA1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B32455-F658-BCB4-78D3-DB59B16B9693}"/>
              </a:ext>
            </a:extLst>
          </p:cNvPr>
          <p:cNvSpPr>
            <a:spLocks noGrp="1"/>
          </p:cNvSpPr>
          <p:nvPr>
            <p:ph type="sldNum" sz="quarter" idx="12"/>
          </p:nvPr>
        </p:nvSpPr>
        <p:spPr/>
        <p:txBody>
          <a:bodyPr/>
          <a:lstStyle/>
          <a:p>
            <a:fld id="{7BD36438-48A5-4552-A312-1E90667B6CC0}" type="slidenum">
              <a:rPr lang="en-US" smtClean="0"/>
              <a:t>‹#›</a:t>
            </a:fld>
            <a:endParaRPr lang="en-US"/>
          </a:p>
        </p:txBody>
      </p:sp>
    </p:spTree>
    <p:extLst>
      <p:ext uri="{BB962C8B-B14F-4D97-AF65-F5344CB8AC3E}">
        <p14:creationId xmlns:p14="http://schemas.microsoft.com/office/powerpoint/2010/main" val="1272307153"/>
      </p:ext>
    </p:extLst>
  </p:cSld>
  <p:clrMapOvr>
    <a:masterClrMapping/>
  </p:clrMapOvr>
  <mc:AlternateContent xmlns:mc="http://schemas.openxmlformats.org/markup-compatibility/2006">
    <mc:Choice xmlns:p14="http://schemas.microsoft.com/office/powerpoint/2010/main" Requires="p14">
      <p:transition spd="slow" p14:dur="2250">
        <p:sndAc>
          <p:stSnd>
            <p:snd r:embed="rId1" name="breeze.wav"/>
          </p:stSnd>
        </p:sndAc>
      </p:transition>
    </mc:Choice>
    <mc:Fallback>
      <p:transition spd="slow">
        <p:sndAc>
          <p:stSnd>
            <p:snd r:embed="rId1" name="breez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2C7792-4502-9F8A-49E1-79078A0840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0776B5-003F-6E89-69A2-49851EAB15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BD8C34-DAAD-06E8-DD05-2F0C5FBF8C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92598D-FAB4-4AE1-ABC1-540066733BB8}" type="datetimeFigureOut">
              <a:rPr lang="en-US" smtClean="0"/>
              <a:t>4/21/2025</a:t>
            </a:fld>
            <a:endParaRPr lang="en-US"/>
          </a:p>
        </p:txBody>
      </p:sp>
      <p:sp>
        <p:nvSpPr>
          <p:cNvPr id="5" name="Footer Placeholder 4">
            <a:extLst>
              <a:ext uri="{FF2B5EF4-FFF2-40B4-BE49-F238E27FC236}">
                <a16:creationId xmlns:a16="http://schemas.microsoft.com/office/drawing/2014/main" id="{4DE693BE-7539-6887-B825-5652130E0C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6DB520-949C-1ACA-1694-0A72560A6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D36438-48A5-4552-A312-1E90667B6CC0}" type="slidenum">
              <a:rPr lang="en-US" smtClean="0"/>
              <a:t>‹#›</a:t>
            </a:fld>
            <a:endParaRPr lang="en-US"/>
          </a:p>
        </p:txBody>
      </p:sp>
    </p:spTree>
    <p:extLst>
      <p:ext uri="{BB962C8B-B14F-4D97-AF65-F5344CB8AC3E}">
        <p14:creationId xmlns:p14="http://schemas.microsoft.com/office/powerpoint/2010/main" val="1484573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250">
        <p:sndAc>
          <p:stSnd>
            <p:snd r:embed="rId13" name="breeze.wav"/>
          </p:stSnd>
        </p:sndAc>
      </p:transition>
    </mc:Choice>
    <mc:Fallback>
      <p:transition spd="slow">
        <p:sndAc>
          <p:stSnd>
            <p:snd r:embed="rId13" name="breeze.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hyperlink" Target="https://www.pexels.com/fr-fr/photo/gens-femmes-ordinateur-reunion-3894383/" TargetMode="Externa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cancer.gov/publications/dictionaries/cancer-terms/def/traditional-chinese-medicine" TargetMode="External"/><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hyperlink" Target="https://www.mountsinai.org/health-library/treatment/traditional-chinese-medicine" TargetMode="External"/><Relationship Id="rId4" Type="http://schemas.openxmlformats.org/officeDocument/2006/relationships/hyperlink" Target="https://www.sciencedirect.com/science/article/pii/S2667142524000320"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www.progressive-charlestown.com/2016/07/fat-for-life.html" TargetMode="Externa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video" Target="https://www.youtube.com/embed/pa_I5NAOW4k?feature=oembed" TargetMode="Externa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le of wood chips on a table">
            <a:extLst>
              <a:ext uri="{FF2B5EF4-FFF2-40B4-BE49-F238E27FC236}">
                <a16:creationId xmlns:a16="http://schemas.microsoft.com/office/drawing/2014/main" id="{527F0DE1-31D4-3DD2-6E98-3216AC5A79D6}"/>
              </a:ext>
            </a:extLst>
          </p:cNvPr>
          <p:cNvPicPr>
            <a:picLocks noChangeAspect="1"/>
          </p:cNvPicPr>
          <p:nvPr/>
        </p:nvPicPr>
        <p:blipFill>
          <a:blip r:embed="rId3">
            <a:alphaModFix/>
            <a:extLst>
              <a:ext uri="{28A0092B-C50C-407E-A947-70E740481C1C}">
                <a14:useLocalDpi xmlns:a14="http://schemas.microsoft.com/office/drawing/2010/main" val="0"/>
              </a:ext>
            </a:extLst>
          </a:blip>
          <a:srcRect l="-800" t="-12780" r="401" b="12380"/>
          <a:stretch/>
        </p:blipFill>
        <p:spPr>
          <a:xfrm>
            <a:off x="-97971" y="-1000305"/>
            <a:ext cx="12289971" cy="7858305"/>
          </a:xfrm>
          <a:prstGeom prst="rect">
            <a:avLst/>
          </a:prstGeom>
        </p:spPr>
      </p:pic>
      <p:sp>
        <p:nvSpPr>
          <p:cNvPr id="3" name="Subtitle 2">
            <a:extLst>
              <a:ext uri="{FF2B5EF4-FFF2-40B4-BE49-F238E27FC236}">
                <a16:creationId xmlns:a16="http://schemas.microsoft.com/office/drawing/2014/main" id="{5A2D34AE-EBB0-5767-444F-E28A9266E831}"/>
              </a:ext>
            </a:extLst>
          </p:cNvPr>
          <p:cNvSpPr>
            <a:spLocks noGrp="1"/>
          </p:cNvSpPr>
          <p:nvPr>
            <p:ph type="subTitle" idx="1"/>
          </p:nvPr>
        </p:nvSpPr>
        <p:spPr>
          <a:xfrm>
            <a:off x="522514" y="1560478"/>
            <a:ext cx="9144000" cy="1655762"/>
          </a:xfrm>
        </p:spPr>
        <p:txBody>
          <a:bodyPr>
            <a:noAutofit/>
          </a:bodyPr>
          <a:lstStyle/>
          <a:p>
            <a:r>
              <a:rPr lang="en-US" sz="6000" b="1" dirty="0">
                <a:solidFill>
                  <a:schemeClr val="tx2">
                    <a:lumMod val="90000"/>
                    <a:lumOff val="10000"/>
                  </a:schemeClr>
                </a:solidFill>
                <a:latin typeface="Avenir Next Heavy"/>
              </a:rPr>
              <a:t>Benefits of Traditional Chinese Medicine</a:t>
            </a:r>
          </a:p>
        </p:txBody>
      </p:sp>
      <p:sp>
        <p:nvSpPr>
          <p:cNvPr id="7" name="TextBox 6">
            <a:extLst>
              <a:ext uri="{FF2B5EF4-FFF2-40B4-BE49-F238E27FC236}">
                <a16:creationId xmlns:a16="http://schemas.microsoft.com/office/drawing/2014/main" id="{48A795FE-5572-5188-6443-6B2359D046F5}"/>
              </a:ext>
            </a:extLst>
          </p:cNvPr>
          <p:cNvSpPr txBox="1"/>
          <p:nvPr/>
        </p:nvSpPr>
        <p:spPr>
          <a:xfrm>
            <a:off x="89809" y="6444933"/>
            <a:ext cx="4405991" cy="307777"/>
          </a:xfrm>
          <a:prstGeom prst="rect">
            <a:avLst/>
          </a:prstGeom>
          <a:noFill/>
        </p:spPr>
        <p:txBody>
          <a:bodyPr wrap="square">
            <a:spAutoFit/>
          </a:bodyPr>
          <a:lstStyle/>
          <a:p>
            <a:r>
              <a:rPr lang="en-US" sz="1400" b="1" dirty="0">
                <a:solidFill>
                  <a:schemeClr val="bg1"/>
                </a:solidFill>
              </a:rPr>
              <a:t>Shawna Williams-499 Capstone Dr. Jericho Leftwich</a:t>
            </a:r>
          </a:p>
        </p:txBody>
      </p:sp>
      <p:sp>
        <p:nvSpPr>
          <p:cNvPr id="8" name="TextBox 7">
            <a:extLst>
              <a:ext uri="{FF2B5EF4-FFF2-40B4-BE49-F238E27FC236}">
                <a16:creationId xmlns:a16="http://schemas.microsoft.com/office/drawing/2014/main" id="{06650FE7-5A03-F06D-2907-842D5EBD01F7}"/>
              </a:ext>
            </a:extLst>
          </p:cNvPr>
          <p:cNvSpPr txBox="1"/>
          <p:nvPr/>
        </p:nvSpPr>
        <p:spPr>
          <a:xfrm>
            <a:off x="4288971" y="3272429"/>
            <a:ext cx="2068286" cy="369332"/>
          </a:xfrm>
          <a:prstGeom prst="rect">
            <a:avLst/>
          </a:prstGeom>
          <a:noFill/>
        </p:spPr>
        <p:txBody>
          <a:bodyPr wrap="square" rtlCol="0">
            <a:spAutoFit/>
          </a:bodyPr>
          <a:lstStyle/>
          <a:p>
            <a:r>
              <a:rPr lang="en-US" dirty="0">
                <a:solidFill>
                  <a:srgbClr val="002060"/>
                </a:solidFill>
              </a:rPr>
              <a:t>LECTURE 2</a:t>
            </a:r>
          </a:p>
        </p:txBody>
      </p:sp>
    </p:spTree>
    <p:extLst>
      <p:ext uri="{BB962C8B-B14F-4D97-AF65-F5344CB8AC3E}">
        <p14:creationId xmlns:p14="http://schemas.microsoft.com/office/powerpoint/2010/main" val="1120609051"/>
      </p:ext>
    </p:extLst>
  </p:cSld>
  <p:clrMapOvr>
    <a:masterClrMapping/>
  </p:clrMapOvr>
  <mc:AlternateContent xmlns:mc="http://schemas.openxmlformats.org/markup-compatibility/2006">
    <mc:Choice xmlns:p14="http://schemas.microsoft.com/office/powerpoint/2010/main" Requires="p14">
      <p:transition spd="slow" p14:dur="2250">
        <p:sndAc>
          <p:stSnd>
            <p:snd r:embed="rId2" name="breeze.wav"/>
          </p:stSnd>
        </p:sndAc>
      </p:transition>
    </mc:Choice>
    <mc:Fallback>
      <p:transition spd="slow">
        <p:sndAc>
          <p:stSnd>
            <p:snd r:embed="rId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16974-B22D-1317-C17E-94B77EA6BE4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912F058-D973-FEAD-1640-FA9D8DBA7DD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59703" y="1005840"/>
            <a:ext cx="8732297" cy="5852160"/>
          </a:xfrm>
          <a:prstGeom prst="rect">
            <a:avLst/>
          </a:prstGeom>
        </p:spPr>
      </p:pic>
      <p:sp>
        <p:nvSpPr>
          <p:cNvPr id="5" name="TextBox 4">
            <a:extLst>
              <a:ext uri="{FF2B5EF4-FFF2-40B4-BE49-F238E27FC236}">
                <a16:creationId xmlns:a16="http://schemas.microsoft.com/office/drawing/2014/main" id="{FB9100D4-EF45-8BA7-6D09-FF76F5BDDCED}"/>
              </a:ext>
            </a:extLst>
          </p:cNvPr>
          <p:cNvSpPr txBox="1"/>
          <p:nvPr/>
        </p:nvSpPr>
        <p:spPr>
          <a:xfrm>
            <a:off x="411703" y="1125894"/>
            <a:ext cx="6096000" cy="584775"/>
          </a:xfrm>
          <a:prstGeom prst="rect">
            <a:avLst/>
          </a:prstGeom>
          <a:noFill/>
        </p:spPr>
        <p:txBody>
          <a:bodyPr wrap="square">
            <a:spAutoFit/>
          </a:bodyPr>
          <a:lstStyle/>
          <a:p>
            <a:r>
              <a:rPr lang="en-US" sz="1600" b="1" dirty="0"/>
              <a:t>Break Out Session- What are some reasons our community has not tried TCM or may be resistant to it? </a:t>
            </a:r>
          </a:p>
        </p:txBody>
      </p:sp>
      <p:sp>
        <p:nvSpPr>
          <p:cNvPr id="11" name="Flowchart: Process 10">
            <a:extLst>
              <a:ext uri="{FF2B5EF4-FFF2-40B4-BE49-F238E27FC236}">
                <a16:creationId xmlns:a16="http://schemas.microsoft.com/office/drawing/2014/main" id="{568F256B-8136-235E-7E95-1FCD7A8C17E1}"/>
              </a:ext>
            </a:extLst>
          </p:cNvPr>
          <p:cNvSpPr/>
          <p:nvPr/>
        </p:nvSpPr>
        <p:spPr>
          <a:xfrm>
            <a:off x="589278" y="270340"/>
            <a:ext cx="1107441" cy="735500"/>
          </a:xfrm>
          <a:prstGeom prst="flowChartProcess">
            <a:avLst/>
          </a:prstGeom>
          <a:solidFill>
            <a:schemeClr val="accent1">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66AF301-30BF-EDFC-2112-37B74237D3DD}"/>
              </a:ext>
            </a:extLst>
          </p:cNvPr>
          <p:cNvSpPr txBox="1"/>
          <p:nvPr/>
        </p:nvSpPr>
        <p:spPr>
          <a:xfrm>
            <a:off x="589278" y="234870"/>
            <a:ext cx="1196231" cy="830997"/>
          </a:xfrm>
          <a:prstGeom prst="rect">
            <a:avLst/>
          </a:prstGeom>
          <a:noFill/>
          <a:ln>
            <a:noFill/>
          </a:ln>
        </p:spPr>
        <p:txBody>
          <a:bodyPr wrap="square" rtlCol="0">
            <a:spAutoFit/>
          </a:bodyPr>
          <a:lstStyle/>
          <a:p>
            <a:r>
              <a:rPr lang="en-US" sz="2400" b="1" dirty="0"/>
              <a:t>LET’S TALK!</a:t>
            </a:r>
          </a:p>
        </p:txBody>
      </p:sp>
    </p:spTree>
    <p:extLst>
      <p:ext uri="{BB962C8B-B14F-4D97-AF65-F5344CB8AC3E}">
        <p14:creationId xmlns:p14="http://schemas.microsoft.com/office/powerpoint/2010/main" val="1268553877"/>
      </p:ext>
    </p:extLst>
  </p:cSld>
  <p:clrMapOvr>
    <a:masterClrMapping/>
  </p:clrMapOvr>
  <mc:AlternateContent xmlns:mc="http://schemas.openxmlformats.org/markup-compatibility/2006">
    <mc:Choice xmlns:p14="http://schemas.microsoft.com/office/powerpoint/2010/main" Requires="p14">
      <p:transition spd="slow" p14:dur="2250">
        <p:sndAc>
          <p:stSnd>
            <p:snd r:embed="rId2" name="breeze.wav"/>
          </p:stSnd>
        </p:sndAc>
      </p:transition>
    </mc:Choice>
    <mc:Fallback>
      <p:transition spd="slow">
        <p:sndAc>
          <p:stSnd>
            <p:snd r:embed="rId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02301-03DA-B968-1C08-2B3EB5C65158}"/>
            </a:ext>
          </a:extLst>
        </p:cNvPr>
        <p:cNvGrpSpPr/>
        <p:nvPr/>
      </p:nvGrpSpPr>
      <p:grpSpPr>
        <a:xfrm>
          <a:off x="0" y="0"/>
          <a:ext cx="0" cy="0"/>
          <a:chOff x="0" y="0"/>
          <a:chExt cx="0" cy="0"/>
        </a:xfrm>
      </p:grpSpPr>
      <p:pic>
        <p:nvPicPr>
          <p:cNvPr id="4" name="Picture 3" descr="Question mark against red wall">
            <a:extLst>
              <a:ext uri="{FF2B5EF4-FFF2-40B4-BE49-F238E27FC236}">
                <a16:creationId xmlns:a16="http://schemas.microsoft.com/office/drawing/2014/main" id="{847D199D-F31C-BB2A-DB1B-C0DFFA1C39E4}"/>
              </a:ext>
            </a:extLst>
          </p:cNvPr>
          <p:cNvPicPr>
            <a:picLocks noChangeAspect="1"/>
          </p:cNvPicPr>
          <p:nvPr/>
        </p:nvPicPr>
        <p:blipFill>
          <a:blip r:embed="rId4">
            <a:extLst>
              <a:ext uri="{28A0092B-C50C-407E-A947-70E740481C1C}">
                <a14:useLocalDpi xmlns:a14="http://schemas.microsoft.com/office/drawing/2010/main" val="0"/>
              </a:ext>
            </a:extLst>
          </a:blip>
          <a:srcRect t="16156" r="3250" b="-3473"/>
          <a:stretch/>
        </p:blipFill>
        <p:spPr>
          <a:xfrm>
            <a:off x="0" y="0"/>
            <a:ext cx="12216818" cy="7152640"/>
          </a:xfrm>
          <a:prstGeom prst="rect">
            <a:avLst/>
          </a:prstGeom>
        </p:spPr>
      </p:pic>
      <p:sp>
        <p:nvSpPr>
          <p:cNvPr id="2" name="TextBox 1">
            <a:extLst>
              <a:ext uri="{FF2B5EF4-FFF2-40B4-BE49-F238E27FC236}">
                <a16:creationId xmlns:a16="http://schemas.microsoft.com/office/drawing/2014/main" id="{22FB1697-855E-7560-44D8-1D51383EEE7A}"/>
              </a:ext>
            </a:extLst>
          </p:cNvPr>
          <p:cNvSpPr txBox="1"/>
          <p:nvPr/>
        </p:nvSpPr>
        <p:spPr>
          <a:xfrm>
            <a:off x="762000" y="934720"/>
            <a:ext cx="8341360" cy="1569660"/>
          </a:xfrm>
          <a:prstGeom prst="rect">
            <a:avLst/>
          </a:prstGeom>
          <a:noFill/>
        </p:spPr>
        <p:txBody>
          <a:bodyPr wrap="square" rtlCol="0">
            <a:spAutoFit/>
          </a:bodyPr>
          <a:lstStyle/>
          <a:p>
            <a:r>
              <a:rPr lang="en-US" sz="9600" dirty="0">
                <a:solidFill>
                  <a:schemeClr val="bg1"/>
                </a:solidFill>
                <a:latin typeface="Avenir Next Heavy"/>
              </a:rPr>
              <a:t>QUESTIONS</a:t>
            </a:r>
            <a:r>
              <a:rPr lang="en-US" dirty="0"/>
              <a:t> </a:t>
            </a:r>
          </a:p>
        </p:txBody>
      </p:sp>
    </p:spTree>
    <p:extLst>
      <p:ext uri="{BB962C8B-B14F-4D97-AF65-F5344CB8AC3E}">
        <p14:creationId xmlns:p14="http://schemas.microsoft.com/office/powerpoint/2010/main" val="2746253714"/>
      </p:ext>
    </p:extLst>
  </p:cSld>
  <p:clrMapOvr>
    <a:masterClrMapping/>
  </p:clrMapOvr>
  <mc:AlternateContent xmlns:mc="http://schemas.openxmlformats.org/markup-compatibility/2006">
    <mc:Choice xmlns:p14="http://schemas.microsoft.com/office/powerpoint/2010/main" Requires="p14">
      <p:transition spd="slow" p14:dur="2250">
        <p:sndAc>
          <p:stSnd>
            <p:snd r:embed="rId3" name="breeze.wav"/>
          </p:stSnd>
        </p:sndAc>
      </p:transition>
    </mc:Choice>
    <mc:Fallback>
      <p:transition spd="slow">
        <p:sndAc>
          <p:stSnd>
            <p:snd r:embed="rId3" name="breeze.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eramic plates in multiple sizes">
            <a:extLst>
              <a:ext uri="{FF2B5EF4-FFF2-40B4-BE49-F238E27FC236}">
                <a16:creationId xmlns:a16="http://schemas.microsoft.com/office/drawing/2014/main" id="{7BD728B7-0FEA-5B86-8D2D-A8C3C6A7A96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DDAC248-9DBC-3784-2B98-2649EFA3823A}"/>
              </a:ext>
            </a:extLst>
          </p:cNvPr>
          <p:cNvSpPr txBox="1"/>
          <p:nvPr/>
        </p:nvSpPr>
        <p:spPr>
          <a:xfrm>
            <a:off x="5334000" y="1717040"/>
            <a:ext cx="3403111" cy="523220"/>
          </a:xfrm>
          <a:prstGeom prst="rect">
            <a:avLst/>
          </a:prstGeom>
          <a:noFill/>
        </p:spPr>
        <p:txBody>
          <a:bodyPr wrap="none" rtlCol="0">
            <a:spAutoFit/>
          </a:bodyPr>
          <a:lstStyle/>
          <a:p>
            <a:r>
              <a:rPr lang="en-US" sz="2800" b="1" dirty="0"/>
              <a:t>CLOSING REMARKS</a:t>
            </a:r>
          </a:p>
        </p:txBody>
      </p:sp>
    </p:spTree>
    <p:extLst>
      <p:ext uri="{BB962C8B-B14F-4D97-AF65-F5344CB8AC3E}">
        <p14:creationId xmlns:p14="http://schemas.microsoft.com/office/powerpoint/2010/main" val="2762867415"/>
      </p:ext>
    </p:extLst>
  </p:cSld>
  <p:clrMapOvr>
    <a:masterClrMapping/>
  </p:clrMapOvr>
  <mc:AlternateContent xmlns:mc="http://schemas.openxmlformats.org/markup-compatibility/2006">
    <mc:Choice xmlns:p14="http://schemas.microsoft.com/office/powerpoint/2010/main" Requires="p14">
      <p:transition spd="slow" p14:dur="2250">
        <p:sndAc>
          <p:stSnd>
            <p:snd r:embed="rId2" name="breeze.wav"/>
          </p:stSnd>
        </p:sndAc>
      </p:transition>
    </mc:Choice>
    <mc:Fallback>
      <p:transition spd="slow">
        <p:sndAc>
          <p:stSnd>
            <p:snd r:embed="rId2" name="breeze.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1412B-B5BC-F436-D7A2-CB5AAED134B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98402FD-9722-4A1B-7473-DEEDFCDF79A5}"/>
              </a:ext>
            </a:extLst>
          </p:cNvPr>
          <p:cNvSpPr txBox="1"/>
          <p:nvPr/>
        </p:nvSpPr>
        <p:spPr>
          <a:xfrm>
            <a:off x="1121228" y="1016000"/>
            <a:ext cx="4974771" cy="369332"/>
          </a:xfrm>
          <a:prstGeom prst="rect">
            <a:avLst/>
          </a:prstGeom>
          <a:noFill/>
        </p:spPr>
        <p:txBody>
          <a:bodyPr wrap="square" rtlCol="0">
            <a:spAutoFit/>
          </a:bodyPr>
          <a:lstStyle/>
          <a:p>
            <a:r>
              <a:rPr lang="en-US" b="1" dirty="0"/>
              <a:t>References</a:t>
            </a:r>
          </a:p>
        </p:txBody>
      </p:sp>
      <p:sp>
        <p:nvSpPr>
          <p:cNvPr id="5" name="TextBox 4">
            <a:extLst>
              <a:ext uri="{FF2B5EF4-FFF2-40B4-BE49-F238E27FC236}">
                <a16:creationId xmlns:a16="http://schemas.microsoft.com/office/drawing/2014/main" id="{10911633-1488-AEE0-C7DD-E00248BD3752}"/>
              </a:ext>
            </a:extLst>
          </p:cNvPr>
          <p:cNvSpPr txBox="1"/>
          <p:nvPr/>
        </p:nvSpPr>
        <p:spPr>
          <a:xfrm>
            <a:off x="1121228" y="1566761"/>
            <a:ext cx="10270671" cy="4524315"/>
          </a:xfrm>
          <a:prstGeom prst="rect">
            <a:avLst/>
          </a:prstGeom>
          <a:noFill/>
        </p:spPr>
        <p:txBody>
          <a:bodyPr wrap="square" rtlCol="0">
            <a:spAutoFit/>
          </a:bodyPr>
          <a:lstStyle/>
          <a:p>
            <a:r>
              <a:rPr lang="en-US" dirty="0"/>
              <a:t>National Institute of Cancer (n.d.) Traditional Chinese Medicine. </a:t>
            </a:r>
            <a:r>
              <a:rPr lang="en-US" i="1" dirty="0"/>
              <a:t>Cancer.gov </a:t>
            </a:r>
            <a:r>
              <a:rPr lang="en-US" i="1" dirty="0">
                <a:hlinkClick r:id="rId3"/>
              </a:rPr>
              <a:t>https://www.cancer.gov/publications/dictionaries/cancer-terms/def/traditional-chinese-medicine</a:t>
            </a:r>
            <a:endParaRPr lang="en-US" i="1" dirty="0"/>
          </a:p>
          <a:p>
            <a:endParaRPr lang="en-US" i="1" dirty="0"/>
          </a:p>
          <a:p>
            <a:r>
              <a:rPr lang="en-US" dirty="0"/>
              <a:t>Gaur, R (2024 March1) </a:t>
            </a:r>
            <a:r>
              <a:rPr lang="en-US" b="0" i="0" dirty="0">
                <a:solidFill>
                  <a:srgbClr val="1F1F1F"/>
                </a:solidFill>
                <a:effectLst/>
                <a:latin typeface="ElsevierGulliver"/>
              </a:rPr>
              <a:t>A brief history: traditional </a:t>
            </a:r>
            <a:r>
              <a:rPr lang="en-US" dirty="0" err="1">
                <a:solidFill>
                  <a:srgbClr val="1F1F1F"/>
                </a:solidFill>
                <a:latin typeface="ElsevierGulliver"/>
              </a:rPr>
              <a:t>c</a:t>
            </a:r>
            <a:r>
              <a:rPr lang="en-US" b="0" i="0" dirty="0" err="1">
                <a:solidFill>
                  <a:srgbClr val="1F1F1F"/>
                </a:solidFill>
                <a:effectLst/>
                <a:latin typeface="ElsevierGulliver"/>
              </a:rPr>
              <a:t>hinese</a:t>
            </a:r>
            <a:r>
              <a:rPr lang="en-US" b="0" i="0" dirty="0">
                <a:solidFill>
                  <a:srgbClr val="1F1F1F"/>
                </a:solidFill>
                <a:effectLst/>
                <a:latin typeface="ElsevierGulliver"/>
              </a:rPr>
              <a:t> medicinal system. Pharmacological Research-Modern Chinese Medicine. </a:t>
            </a:r>
            <a:r>
              <a:rPr lang="en-US" b="0" i="0" dirty="0">
                <a:solidFill>
                  <a:srgbClr val="1F1F1F"/>
                </a:solidFill>
                <a:effectLst/>
                <a:latin typeface="ElsevierGulliver"/>
                <a:hlinkClick r:id="rId4"/>
              </a:rPr>
              <a:t>https://www.sciencedirect.com/science/article/pii/S2667142524000320</a:t>
            </a:r>
            <a:endParaRPr lang="en-US" b="0" i="0" dirty="0">
              <a:solidFill>
                <a:srgbClr val="1F1F1F"/>
              </a:solidFill>
              <a:effectLst/>
              <a:latin typeface="ElsevierGulliver"/>
            </a:endParaRPr>
          </a:p>
          <a:p>
            <a:endParaRPr lang="en-US" dirty="0">
              <a:solidFill>
                <a:srgbClr val="1F1F1F"/>
              </a:solidFill>
              <a:latin typeface="ElsevierGulliver"/>
            </a:endParaRPr>
          </a:p>
          <a:p>
            <a:r>
              <a:rPr lang="en-US" b="0" i="0" dirty="0">
                <a:solidFill>
                  <a:srgbClr val="333133"/>
                </a:solidFill>
                <a:effectLst/>
                <a:latin typeface="Myriad Pro"/>
              </a:rPr>
              <a:t>Bruno, L. (2015). Traditional </a:t>
            </a:r>
            <a:r>
              <a:rPr lang="en-US" b="0" i="0" dirty="0" err="1">
                <a:solidFill>
                  <a:srgbClr val="333133"/>
                </a:solidFill>
                <a:effectLst/>
                <a:latin typeface="Myriad Pro"/>
              </a:rPr>
              <a:t>chinese</a:t>
            </a:r>
            <a:r>
              <a:rPr lang="en-US" b="0" i="0" dirty="0">
                <a:solidFill>
                  <a:srgbClr val="333133"/>
                </a:solidFill>
                <a:effectLst/>
                <a:latin typeface="Myriad Pro"/>
              </a:rPr>
              <a:t> </a:t>
            </a:r>
            <a:r>
              <a:rPr lang="en-US" dirty="0">
                <a:solidFill>
                  <a:srgbClr val="333133"/>
                </a:solidFill>
                <a:latin typeface="Myriad Pro"/>
              </a:rPr>
              <a:t>m</a:t>
            </a:r>
            <a:r>
              <a:rPr lang="en-US" b="0" i="0" dirty="0">
                <a:solidFill>
                  <a:srgbClr val="333133"/>
                </a:solidFill>
                <a:effectLst/>
                <a:latin typeface="Myriad Pro"/>
              </a:rPr>
              <a:t>edicine In J. L. Longe (Ed.), </a:t>
            </a:r>
            <a:r>
              <a:rPr lang="en-US" b="0" i="1" dirty="0">
                <a:solidFill>
                  <a:srgbClr val="333133"/>
                </a:solidFill>
                <a:effectLst/>
                <a:latin typeface="Myriad Pro"/>
              </a:rPr>
              <a:t>The Gale encyclopedia of medicine</a:t>
            </a:r>
            <a:r>
              <a:rPr lang="en-US" b="0" i="0" dirty="0">
                <a:solidFill>
                  <a:srgbClr val="333133"/>
                </a:solidFill>
                <a:effectLst/>
                <a:latin typeface="Myriad Pro"/>
              </a:rPr>
              <a:t> (5</a:t>
            </a:r>
            <a:r>
              <a:rPr lang="en-US" b="0" i="0" baseline="30000" dirty="0">
                <a:solidFill>
                  <a:srgbClr val="333133"/>
                </a:solidFill>
                <a:effectLst/>
                <a:latin typeface="Myriad Pro"/>
              </a:rPr>
              <a:t>th</a:t>
            </a:r>
            <a:r>
              <a:rPr lang="en-US" b="0" i="0" dirty="0">
                <a:solidFill>
                  <a:srgbClr val="333133"/>
                </a:solidFill>
                <a:effectLst/>
                <a:latin typeface="Myriad Pro"/>
              </a:rPr>
              <a:t> ed., Vol. 8, pp. 5091–5093). Farmington Hills, MI: Gale. Retrieved from </a:t>
            </a:r>
            <a:r>
              <a:rPr lang="en-US" b="0" i="0" u="sng" dirty="0">
                <a:solidFill>
                  <a:srgbClr val="000000"/>
                </a:solidFill>
                <a:effectLst/>
                <a:latin typeface="Open Sans" panose="020B0606030504020204" pitchFamily="34" charset="0"/>
              </a:rPr>
              <a:t>https://link.gale.com/apps/doc/CX3623301863/GVRL?u=chic13451&amp;sid=bookmark-GVRL&amp;xid=2c556a2c</a:t>
            </a:r>
            <a:r>
              <a:rPr lang="en-US" b="0" i="0" dirty="0">
                <a:solidFill>
                  <a:srgbClr val="333133"/>
                </a:solidFill>
                <a:effectLst/>
                <a:latin typeface="Myriad Pro"/>
              </a:rPr>
              <a:t> </a:t>
            </a:r>
          </a:p>
          <a:p>
            <a:endParaRPr lang="en-US" b="0" i="0" dirty="0">
              <a:solidFill>
                <a:srgbClr val="1F1F1F"/>
              </a:solidFill>
              <a:effectLst/>
              <a:latin typeface="ElsevierSans"/>
            </a:endParaRPr>
          </a:p>
          <a:p>
            <a:r>
              <a:rPr lang="en-US" dirty="0">
                <a:solidFill>
                  <a:srgbClr val="1F1F1F"/>
                </a:solidFill>
                <a:latin typeface="ElsevierSans"/>
              </a:rPr>
              <a:t>Mt. Sinai (n.d.)Traditional </a:t>
            </a:r>
            <a:r>
              <a:rPr lang="en-US" dirty="0" err="1">
                <a:solidFill>
                  <a:srgbClr val="1F1F1F"/>
                </a:solidFill>
                <a:latin typeface="ElsevierSans"/>
              </a:rPr>
              <a:t>chinese</a:t>
            </a:r>
            <a:r>
              <a:rPr lang="en-US" dirty="0">
                <a:solidFill>
                  <a:srgbClr val="1F1F1F"/>
                </a:solidFill>
                <a:latin typeface="ElsevierSans"/>
              </a:rPr>
              <a:t> medicine. what is traditional </a:t>
            </a:r>
            <a:r>
              <a:rPr lang="en-US" dirty="0" err="1">
                <a:solidFill>
                  <a:srgbClr val="1F1F1F"/>
                </a:solidFill>
                <a:latin typeface="ElsevierSans"/>
              </a:rPr>
              <a:t>chinese</a:t>
            </a:r>
            <a:r>
              <a:rPr lang="en-US" dirty="0">
                <a:solidFill>
                  <a:srgbClr val="1F1F1F"/>
                </a:solidFill>
                <a:latin typeface="ElsevierSans"/>
              </a:rPr>
              <a:t> medicine? </a:t>
            </a:r>
            <a:r>
              <a:rPr lang="en-US" i="1" dirty="0">
                <a:solidFill>
                  <a:srgbClr val="1F1F1F"/>
                </a:solidFill>
                <a:latin typeface="ElsevierSans"/>
              </a:rPr>
              <a:t>Mt Sinai.org</a:t>
            </a:r>
            <a:endParaRPr lang="en-US" b="0" i="1" dirty="0">
              <a:solidFill>
                <a:srgbClr val="1F1F1F"/>
              </a:solidFill>
              <a:effectLst/>
              <a:latin typeface="ElsevierGulliver"/>
            </a:endParaRPr>
          </a:p>
          <a:p>
            <a:r>
              <a:rPr lang="en-US" dirty="0">
                <a:hlinkClick r:id="rId5"/>
              </a:rPr>
              <a:t>https://www.mountsinai.org/health-library/treatment/traditional-chinese-medicine</a:t>
            </a:r>
            <a:endParaRPr lang="en-US" dirty="0"/>
          </a:p>
          <a:p>
            <a:endParaRPr lang="en-US" dirty="0"/>
          </a:p>
          <a:p>
            <a:endParaRPr lang="en-US" i="1" dirty="0"/>
          </a:p>
          <a:p>
            <a:endParaRPr lang="en-US" i="1" dirty="0"/>
          </a:p>
        </p:txBody>
      </p:sp>
    </p:spTree>
    <p:extLst>
      <p:ext uri="{BB962C8B-B14F-4D97-AF65-F5344CB8AC3E}">
        <p14:creationId xmlns:p14="http://schemas.microsoft.com/office/powerpoint/2010/main" val="2997197056"/>
      </p:ext>
    </p:extLst>
  </p:cSld>
  <p:clrMapOvr>
    <a:masterClrMapping/>
  </p:clrMapOvr>
  <mc:AlternateContent xmlns:mc="http://schemas.openxmlformats.org/markup-compatibility/2006">
    <mc:Choice xmlns:p14="http://schemas.microsoft.com/office/powerpoint/2010/main" Requires="p14">
      <p:transition spd="slow" p14:dur="2250">
        <p:sndAc>
          <p:stSnd>
            <p:snd r:embed="rId2" name="breeze.wav"/>
          </p:stSnd>
        </p:sndAc>
      </p:transition>
    </mc:Choice>
    <mc:Fallback>
      <p:transition spd="slow">
        <p:sndAc>
          <p:stSnd>
            <p:snd r:embed="rId2" name="breez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617504-86F3-A2F0-4290-8D4507534CE0}"/>
              </a:ext>
            </a:extLst>
          </p:cNvPr>
          <p:cNvSpPr>
            <a:spLocks noGrp="1"/>
          </p:cNvSpPr>
          <p:nvPr>
            <p:ph type="body" idx="1"/>
          </p:nvPr>
        </p:nvSpPr>
        <p:spPr>
          <a:xfrm>
            <a:off x="381000" y="1839687"/>
            <a:ext cx="4536933" cy="3788228"/>
          </a:xfrm>
        </p:spPr>
        <p:txBody>
          <a:bodyPr>
            <a:normAutofit fontScale="92500" lnSpcReduction="20000"/>
          </a:bodyPr>
          <a:lstStyle/>
          <a:p>
            <a:r>
              <a:rPr lang="en-US" b="1" i="0" dirty="0">
                <a:solidFill>
                  <a:schemeClr val="accent6">
                    <a:lumMod val="75000"/>
                  </a:schemeClr>
                </a:solidFill>
                <a:effectLst/>
              </a:rPr>
              <a:t>Benefits of Traditional Chinese Medicine </a:t>
            </a:r>
            <a:r>
              <a:rPr lang="en-US" b="0" i="0" dirty="0">
                <a:solidFill>
                  <a:schemeClr val="tx1"/>
                </a:solidFill>
                <a:effectLst/>
              </a:rPr>
              <a:t>is an interactive wellness lecture </a:t>
            </a:r>
            <a:r>
              <a:rPr lang="en-US" sz="2200" b="0" i="0" dirty="0">
                <a:solidFill>
                  <a:schemeClr val="tx1"/>
                </a:solidFill>
                <a:effectLst/>
              </a:rPr>
              <a:t>series</a:t>
            </a:r>
            <a:r>
              <a:rPr lang="en-US" b="0" i="0" dirty="0">
                <a:solidFill>
                  <a:schemeClr val="tx1"/>
                </a:solidFill>
                <a:effectLst/>
              </a:rPr>
              <a:t> introducing you to integrative medicine's power.</a:t>
            </a:r>
            <a:endParaRPr lang="en-US" dirty="0">
              <a:solidFill>
                <a:schemeClr val="tx1"/>
              </a:solidFill>
              <a:effectLst/>
            </a:endParaRPr>
          </a:p>
          <a:p>
            <a:pPr rtl="0">
              <a:buFont typeface="Arial" panose="020B0604020202020204" pitchFamily="34" charset="0"/>
              <a:buChar char="•"/>
            </a:pPr>
            <a:r>
              <a:rPr lang="en-US" b="0" i="0" dirty="0">
                <a:solidFill>
                  <a:srgbClr val="032F44"/>
                </a:solidFill>
                <a:effectLst/>
              </a:rPr>
              <a:t> After this session, you will have a better grasp of Traditional Chinese Medicine for health conditions that are normally treated by Western medicine. </a:t>
            </a:r>
          </a:p>
          <a:p>
            <a:pPr rtl="0">
              <a:buFont typeface="Arial" panose="020B0604020202020204" pitchFamily="34" charset="0"/>
              <a:buChar char="•"/>
            </a:pPr>
            <a:r>
              <a:rPr lang="en-US" b="0" i="0" dirty="0">
                <a:solidFill>
                  <a:srgbClr val="032F44"/>
                </a:solidFill>
                <a:effectLst/>
              </a:rPr>
              <a:t>You will be empowered to choose your own healing path and see what works for you. </a:t>
            </a:r>
            <a:endParaRPr lang="en-US" dirty="0">
              <a:effectLst/>
            </a:endParaRPr>
          </a:p>
          <a:p>
            <a:pPr rtl="0">
              <a:buFont typeface="Arial" panose="020B0604020202020204" pitchFamily="34" charset="0"/>
              <a:buChar char="•"/>
            </a:pPr>
            <a:r>
              <a:rPr lang="en-US" b="0" i="0" dirty="0">
                <a:solidFill>
                  <a:srgbClr val="032F44"/>
                </a:solidFill>
                <a:effectLst/>
              </a:rPr>
              <a:t>There will be a Q&amp;A session at the end. </a:t>
            </a:r>
            <a:endParaRPr lang="en-US" dirty="0">
              <a:effectLst/>
            </a:endParaRPr>
          </a:p>
          <a:p>
            <a:endParaRPr lang="en-US" dirty="0"/>
          </a:p>
        </p:txBody>
      </p:sp>
      <p:sp>
        <p:nvSpPr>
          <p:cNvPr id="4" name="TextBox 3">
            <a:extLst>
              <a:ext uri="{FF2B5EF4-FFF2-40B4-BE49-F238E27FC236}">
                <a16:creationId xmlns:a16="http://schemas.microsoft.com/office/drawing/2014/main" id="{949DD8D6-1EAC-7DC7-9603-8EA0CA759A28}"/>
              </a:ext>
            </a:extLst>
          </p:cNvPr>
          <p:cNvSpPr txBox="1"/>
          <p:nvPr/>
        </p:nvSpPr>
        <p:spPr>
          <a:xfrm>
            <a:off x="685799" y="805543"/>
            <a:ext cx="3189514" cy="1446550"/>
          </a:xfrm>
          <a:prstGeom prst="rect">
            <a:avLst/>
          </a:prstGeom>
          <a:noFill/>
        </p:spPr>
        <p:txBody>
          <a:bodyPr wrap="square" rtlCol="0">
            <a:spAutoFit/>
          </a:bodyPr>
          <a:lstStyle/>
          <a:p>
            <a:r>
              <a:rPr lang="en-US" sz="4400" b="1" i="0" dirty="0">
                <a:solidFill>
                  <a:srgbClr val="032F44"/>
                </a:solidFill>
                <a:effectLst/>
                <a:latin typeface="Avenir Next Heavy"/>
              </a:rPr>
              <a:t>Welcome!</a:t>
            </a:r>
            <a:endParaRPr lang="en-US" sz="4400" dirty="0">
              <a:effectLst/>
              <a:latin typeface="Avenir Next Heavy"/>
            </a:endParaRPr>
          </a:p>
          <a:p>
            <a:endParaRPr lang="en-US" sz="4400" dirty="0"/>
          </a:p>
        </p:txBody>
      </p:sp>
      <p:pic>
        <p:nvPicPr>
          <p:cNvPr id="7" name="Picture 6" descr="Person sitting with cup">
            <a:extLst>
              <a:ext uri="{FF2B5EF4-FFF2-40B4-BE49-F238E27FC236}">
                <a16:creationId xmlns:a16="http://schemas.microsoft.com/office/drawing/2014/main" id="{143E4680-9F1D-DCE9-781E-622C36F90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1219" y="805543"/>
            <a:ext cx="7110781" cy="4741501"/>
          </a:xfrm>
          <a:prstGeom prst="rect">
            <a:avLst/>
          </a:prstGeom>
        </p:spPr>
      </p:pic>
    </p:spTree>
    <p:extLst>
      <p:ext uri="{BB962C8B-B14F-4D97-AF65-F5344CB8AC3E}">
        <p14:creationId xmlns:p14="http://schemas.microsoft.com/office/powerpoint/2010/main" val="2857384439"/>
      </p:ext>
    </p:extLst>
  </p:cSld>
  <p:clrMapOvr>
    <a:masterClrMapping/>
  </p:clrMapOvr>
  <mc:AlternateContent xmlns:mc="http://schemas.openxmlformats.org/markup-compatibility/2006">
    <mc:Choice xmlns:p14="http://schemas.microsoft.com/office/powerpoint/2010/main" Requires="p14">
      <p:transition spd="slow" p14:dur="2250">
        <p:sndAc>
          <p:stSnd>
            <p:snd r:embed="rId3" name="breeze.wav"/>
          </p:stSnd>
        </p:sndAc>
      </p:transition>
    </mc:Choice>
    <mc:Fallback>
      <p:transition spd="slow">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anim calcmode="lin" valueType="num">
                                      <p:cBhvr>
                                        <p:cTn id="8"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anim calcmode="lin" valueType="num">
                                      <p:cBhvr>
                                        <p:cTn id="13"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25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anim calcmode="lin" valueType="num">
                                      <p:cBhvr>
                                        <p:cTn id="18"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25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50"/>
                                        <p:tgtEl>
                                          <p:spTgt spid="3">
                                            <p:txEl>
                                              <p:pRg st="3" end="3"/>
                                            </p:txEl>
                                          </p:spTgt>
                                        </p:tgtEl>
                                      </p:cBhvr>
                                    </p:animEffect>
                                    <p:anim calcmode="lin" valueType="num">
                                      <p:cBhvr>
                                        <p:cTn id="23"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6E43E-760D-CC88-05CF-6A286E790C1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5A26EB8-E24C-CECD-38CB-B15755CF4586}"/>
              </a:ext>
            </a:extLst>
          </p:cNvPr>
          <p:cNvSpPr>
            <a:spLocks noGrp="1"/>
          </p:cNvSpPr>
          <p:nvPr>
            <p:ph type="body" idx="1"/>
          </p:nvPr>
        </p:nvSpPr>
        <p:spPr>
          <a:xfrm>
            <a:off x="2473324" y="1651891"/>
            <a:ext cx="6701065" cy="261492"/>
          </a:xfrm>
        </p:spPr>
        <p:txBody>
          <a:bodyPr>
            <a:noAutofit/>
          </a:bodyPr>
          <a:lstStyle/>
          <a:p>
            <a:pPr algn="l" rtl="0">
              <a:buNone/>
            </a:pPr>
            <a:r>
              <a:rPr lang="en-US" b="0" i="0" dirty="0">
                <a:solidFill>
                  <a:srgbClr val="032F44"/>
                </a:solidFill>
                <a:effectLst/>
                <a:latin typeface="Avenir Next Heavy"/>
              </a:rPr>
              <a:t>— Introductions &amp; Ice breakers </a:t>
            </a:r>
            <a:endParaRPr lang="en-US" dirty="0">
              <a:effectLst/>
              <a:latin typeface="Avenir Next Heavy"/>
            </a:endParaRPr>
          </a:p>
          <a:p>
            <a:pPr algn="l" rtl="0">
              <a:buNone/>
            </a:pPr>
            <a:r>
              <a:rPr lang="en-US" b="0" i="0" dirty="0">
                <a:solidFill>
                  <a:srgbClr val="032F44"/>
                </a:solidFill>
                <a:effectLst/>
                <a:latin typeface="Avenir Next Heavy"/>
              </a:rPr>
              <a:t>— </a:t>
            </a:r>
            <a:r>
              <a:rPr lang="en-US" b="1" i="0" dirty="0">
                <a:solidFill>
                  <a:srgbClr val="032F44"/>
                </a:solidFill>
                <a:effectLst/>
                <a:latin typeface="Avenir Next Heavy"/>
              </a:rPr>
              <a:t>History of Traditional Chinese Medicine</a:t>
            </a:r>
            <a:endParaRPr lang="en-US" dirty="0">
              <a:effectLst/>
              <a:latin typeface="Avenir Next Heavy"/>
            </a:endParaRPr>
          </a:p>
          <a:p>
            <a:pPr algn="l" rtl="0">
              <a:buNone/>
            </a:pPr>
            <a:r>
              <a:rPr lang="en-US" b="0" i="0" dirty="0">
                <a:solidFill>
                  <a:srgbClr val="032F44"/>
                </a:solidFill>
                <a:effectLst/>
                <a:latin typeface="Avenir Next Heavy"/>
              </a:rPr>
              <a:t>— TCM Health Benefits </a:t>
            </a:r>
            <a:endParaRPr lang="en-US" dirty="0">
              <a:effectLst/>
              <a:latin typeface="Avenir Next Heavy"/>
            </a:endParaRPr>
          </a:p>
          <a:p>
            <a:pPr algn="l" rtl="0">
              <a:buNone/>
            </a:pPr>
            <a:r>
              <a:rPr lang="en-US" b="0" i="0" dirty="0">
                <a:solidFill>
                  <a:srgbClr val="032F44"/>
                </a:solidFill>
                <a:effectLst/>
                <a:latin typeface="Avenir Next Heavy"/>
              </a:rPr>
              <a:t>—</a:t>
            </a:r>
          </a:p>
          <a:p>
            <a:pPr algn="l" rtl="0">
              <a:buNone/>
            </a:pPr>
            <a:r>
              <a:rPr lang="en-US" b="0" i="0" dirty="0">
                <a:solidFill>
                  <a:srgbClr val="032F44"/>
                </a:solidFill>
                <a:effectLst/>
                <a:latin typeface="Avenir Next Heavy"/>
              </a:rPr>
              <a:t>—</a:t>
            </a:r>
            <a:r>
              <a:rPr lang="en-US" b="1" dirty="0">
                <a:solidFill>
                  <a:srgbClr val="032F44"/>
                </a:solidFill>
                <a:latin typeface="Avenir Next Heavy"/>
              </a:rPr>
              <a:t>V</a:t>
            </a:r>
            <a:r>
              <a:rPr lang="en-US" b="1" i="0" dirty="0">
                <a:solidFill>
                  <a:srgbClr val="032F44"/>
                </a:solidFill>
                <a:effectLst/>
                <a:latin typeface="Avenir Next Heavy"/>
              </a:rPr>
              <a:t>arious modes and benefits</a:t>
            </a:r>
            <a:endParaRPr lang="en-US" dirty="0">
              <a:effectLst/>
              <a:latin typeface="Avenir Next Heavy"/>
            </a:endParaRPr>
          </a:p>
          <a:p>
            <a:r>
              <a:rPr lang="en-US" b="0" i="0" dirty="0">
                <a:solidFill>
                  <a:srgbClr val="032F44"/>
                </a:solidFill>
                <a:effectLst/>
                <a:latin typeface="Avenir Next Heavy"/>
              </a:rPr>
              <a:t>— Activity: Short </a:t>
            </a:r>
            <a:r>
              <a:rPr lang="en-US" dirty="0">
                <a:solidFill>
                  <a:srgbClr val="001D35"/>
                </a:solidFill>
                <a:latin typeface="Google Sans"/>
              </a:rPr>
              <a:t>Tai Chi and Qigong</a:t>
            </a:r>
            <a:r>
              <a:rPr lang="en-US" dirty="0">
                <a:solidFill>
                  <a:srgbClr val="1F1F1F"/>
                </a:solidFill>
                <a:latin typeface="Avenir Next Heavy"/>
              </a:rPr>
              <a:t> stretches </a:t>
            </a:r>
            <a:endParaRPr lang="en-US" dirty="0">
              <a:effectLst/>
              <a:latin typeface="Avenir Next Heavy"/>
            </a:endParaRPr>
          </a:p>
          <a:p>
            <a:pPr algn="l" rtl="0">
              <a:buNone/>
            </a:pPr>
            <a:r>
              <a:rPr lang="en-US" b="0" i="0" dirty="0">
                <a:solidFill>
                  <a:srgbClr val="032F44"/>
                </a:solidFill>
                <a:effectLst/>
                <a:latin typeface="Avenir Next Heavy"/>
              </a:rPr>
              <a:t>—</a:t>
            </a:r>
          </a:p>
          <a:p>
            <a:pPr algn="l" rtl="0">
              <a:buNone/>
            </a:pPr>
            <a:r>
              <a:rPr lang="en-US" b="0" i="0" dirty="0">
                <a:solidFill>
                  <a:srgbClr val="032F44"/>
                </a:solidFill>
                <a:effectLst/>
                <a:latin typeface="Avenir Next Heavy"/>
              </a:rPr>
              <a:t>— Q&amp;A Discussion</a:t>
            </a:r>
            <a:endParaRPr lang="en-US" dirty="0">
              <a:effectLst/>
              <a:latin typeface="Avenir Next Heavy"/>
            </a:endParaRPr>
          </a:p>
          <a:p>
            <a:pPr algn="l" rtl="0">
              <a:buNone/>
            </a:pPr>
            <a:r>
              <a:rPr lang="en-US" b="0" i="0" dirty="0">
                <a:solidFill>
                  <a:srgbClr val="032F44"/>
                </a:solidFill>
                <a:effectLst/>
                <a:latin typeface="Avenir Next Heavy"/>
              </a:rPr>
              <a:t>— Closing Remarks</a:t>
            </a:r>
            <a:endParaRPr lang="en-US" dirty="0">
              <a:effectLst/>
              <a:latin typeface="Avenir Next Heavy"/>
            </a:endParaRPr>
          </a:p>
          <a:p>
            <a:endParaRPr lang="en-US" dirty="0">
              <a:latin typeface="Avenir Next Heavy"/>
            </a:endParaRPr>
          </a:p>
        </p:txBody>
      </p:sp>
      <p:sp>
        <p:nvSpPr>
          <p:cNvPr id="4" name="TextBox 3">
            <a:extLst>
              <a:ext uri="{FF2B5EF4-FFF2-40B4-BE49-F238E27FC236}">
                <a16:creationId xmlns:a16="http://schemas.microsoft.com/office/drawing/2014/main" id="{3D0B9B90-51B1-B577-15F8-09E42CCF63D4}"/>
              </a:ext>
            </a:extLst>
          </p:cNvPr>
          <p:cNvSpPr txBox="1"/>
          <p:nvPr/>
        </p:nvSpPr>
        <p:spPr>
          <a:xfrm>
            <a:off x="1251857" y="804901"/>
            <a:ext cx="3145972" cy="707886"/>
          </a:xfrm>
          <a:prstGeom prst="rect">
            <a:avLst/>
          </a:prstGeom>
          <a:noFill/>
        </p:spPr>
        <p:txBody>
          <a:bodyPr wrap="square" rtlCol="0">
            <a:spAutoFit/>
          </a:bodyPr>
          <a:lstStyle/>
          <a:p>
            <a:r>
              <a:rPr lang="en-US" sz="2000" b="1" i="0" dirty="0">
                <a:solidFill>
                  <a:srgbClr val="032F44"/>
                </a:solidFill>
                <a:effectLst/>
              </a:rPr>
              <a:t>Agenda</a:t>
            </a:r>
            <a:endParaRPr lang="en-US" sz="2000" dirty="0">
              <a:effectLst/>
            </a:endParaRPr>
          </a:p>
          <a:p>
            <a:endParaRPr lang="en-US" sz="2000" dirty="0"/>
          </a:p>
        </p:txBody>
      </p:sp>
      <p:sp>
        <p:nvSpPr>
          <p:cNvPr id="7" name="TextBox 6">
            <a:extLst>
              <a:ext uri="{FF2B5EF4-FFF2-40B4-BE49-F238E27FC236}">
                <a16:creationId xmlns:a16="http://schemas.microsoft.com/office/drawing/2014/main" id="{289E8739-1192-46FA-8D0C-B9EE7749DF07}"/>
              </a:ext>
            </a:extLst>
          </p:cNvPr>
          <p:cNvSpPr txBox="1"/>
          <p:nvPr/>
        </p:nvSpPr>
        <p:spPr>
          <a:xfrm>
            <a:off x="-1066801" y="1651891"/>
            <a:ext cx="3646713" cy="2343655"/>
          </a:xfrm>
          <a:prstGeom prst="rect">
            <a:avLst/>
          </a:prstGeom>
          <a:noFill/>
        </p:spPr>
        <p:txBody>
          <a:bodyPr wrap="square">
            <a:spAutoFit/>
          </a:bodyPr>
          <a:lstStyle/>
          <a:p>
            <a:pPr marL="0" marR="0" lvl="0" indent="0" algn="r" defTabSz="914400" rtl="0" eaLnBrk="0" fontAlgn="base" latinLnBrk="0" hangingPunct="0">
              <a:lnSpc>
                <a:spcPct val="150000"/>
              </a:lnSpc>
              <a:spcBef>
                <a:spcPct val="0"/>
              </a:spcBef>
              <a:spcAft>
                <a:spcPct val="0"/>
              </a:spcAft>
              <a:buClrTx/>
              <a:buSzTx/>
              <a:buFontTx/>
              <a:buNone/>
              <a:tabLst/>
            </a:pPr>
            <a:r>
              <a:rPr kumimoji="0" lang="en-US" altLang="en-US" sz="2000" b="1" i="0" u="none" strike="noStrike" cap="none" normalizeH="0" baseline="0" dirty="0">
                <a:ln>
                  <a:noFill/>
                </a:ln>
                <a:solidFill>
                  <a:srgbClr val="689440"/>
                </a:solidFill>
                <a:effectLst/>
                <a:latin typeface="Arial" panose="020B0604020202020204" pitchFamily="34" charset="0"/>
              </a:rPr>
              <a:t>11:30 AM</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US" altLang="en-US" sz="2000" b="1" i="0" u="none" strike="noStrike" cap="none" normalizeH="0" baseline="0" dirty="0">
                <a:ln>
                  <a:noFill/>
                </a:ln>
                <a:solidFill>
                  <a:srgbClr val="689440"/>
                </a:solidFill>
                <a:effectLst/>
                <a:latin typeface="Arial" panose="020B0604020202020204" pitchFamily="34" charset="0"/>
              </a:rPr>
              <a:t>11:45 AM</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US" altLang="en-US" sz="2000" b="1" i="0" u="none" strike="noStrike" cap="none" normalizeH="0" baseline="0" dirty="0">
                <a:ln>
                  <a:noFill/>
                </a:ln>
                <a:solidFill>
                  <a:srgbClr val="689440"/>
                </a:solidFill>
                <a:effectLst/>
                <a:latin typeface="Arial" panose="020B0604020202020204" pitchFamily="34" charset="0"/>
              </a:rPr>
              <a:t>12:00 PM</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US" altLang="en-US" sz="2000" b="1" i="0" u="none" strike="noStrike" cap="none" normalizeH="0" baseline="0" dirty="0">
                <a:ln>
                  <a:noFill/>
                </a:ln>
                <a:solidFill>
                  <a:srgbClr val="689440"/>
                </a:solidFill>
                <a:effectLst/>
                <a:latin typeface="Arial" panose="020B0604020202020204" pitchFamily="34" charset="0"/>
              </a:rPr>
              <a:t>12:15 PM</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US" altLang="en-US" sz="2000" b="1" i="0" u="none" strike="noStrike" cap="none" normalizeH="0" baseline="0" dirty="0">
                <a:ln>
                  <a:noFill/>
                </a:ln>
                <a:solidFill>
                  <a:srgbClr val="689440"/>
                </a:solidFill>
                <a:effectLst/>
                <a:latin typeface="Arial" panose="020B0604020202020204" pitchFamily="34" charset="0"/>
              </a:rPr>
              <a:t>12:30 PM</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C9F8AAAD-C319-22CC-5126-D7579B2322C7}"/>
              </a:ext>
            </a:extLst>
          </p:cNvPr>
          <p:cNvSpPr txBox="1"/>
          <p:nvPr/>
        </p:nvSpPr>
        <p:spPr>
          <a:xfrm>
            <a:off x="-1456420" y="3857046"/>
            <a:ext cx="4016830" cy="2343655"/>
          </a:xfrm>
          <a:prstGeom prst="rect">
            <a:avLst/>
          </a:prstGeom>
          <a:noFill/>
        </p:spPr>
        <p:txBody>
          <a:bodyPr wrap="square">
            <a:spAutoFit/>
          </a:bodyPr>
          <a:lstStyle/>
          <a:p>
            <a:pPr marL="0" marR="0" lvl="0" indent="0" algn="r" defTabSz="914400" rtl="0" eaLnBrk="0" fontAlgn="base" latinLnBrk="0" hangingPunct="0">
              <a:lnSpc>
                <a:spcPct val="150000"/>
              </a:lnSpc>
              <a:spcBef>
                <a:spcPct val="0"/>
              </a:spcBef>
              <a:spcAft>
                <a:spcPct val="0"/>
              </a:spcAft>
              <a:buClrTx/>
              <a:buSzTx/>
              <a:buFontTx/>
              <a:buNone/>
              <a:tabLst/>
            </a:pPr>
            <a:r>
              <a:rPr kumimoji="0" lang="en-US" altLang="en-US" sz="2000" b="1" i="0" u="none" strike="noStrike" cap="none" normalizeH="0" baseline="0" dirty="0">
                <a:ln>
                  <a:noFill/>
                </a:ln>
                <a:solidFill>
                  <a:srgbClr val="689440"/>
                </a:solidFill>
                <a:effectLst/>
                <a:latin typeface="Arial" panose="020B0604020202020204" pitchFamily="34" charset="0"/>
              </a:rPr>
              <a:t>12:35 PM</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US" altLang="en-US" sz="2000" b="1" i="0" u="none" strike="noStrike" cap="none" normalizeH="0" baseline="0" dirty="0">
                <a:ln>
                  <a:noFill/>
                </a:ln>
                <a:solidFill>
                  <a:srgbClr val="689440"/>
                </a:solidFill>
                <a:effectLst/>
                <a:latin typeface="Arial" panose="020B0604020202020204" pitchFamily="34" charset="0"/>
              </a:rPr>
              <a:t>12:50 PM</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US" altLang="en-US" sz="2000" b="1" i="0" u="none" strike="noStrike" cap="none" normalizeH="0" baseline="0" dirty="0">
                <a:ln>
                  <a:noFill/>
                </a:ln>
                <a:solidFill>
                  <a:srgbClr val="689440"/>
                </a:solidFill>
                <a:effectLst/>
                <a:latin typeface="Arial" panose="020B0604020202020204" pitchFamily="34" charset="0"/>
              </a:rPr>
              <a:t>1:00 PM</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US" altLang="en-US" sz="2000" b="1" i="0" u="none" strike="noStrike" cap="none" normalizeH="0" baseline="0" dirty="0">
                <a:ln>
                  <a:noFill/>
                </a:ln>
                <a:solidFill>
                  <a:srgbClr val="689440"/>
                </a:solidFill>
                <a:effectLst/>
                <a:latin typeface="Arial" panose="020B0604020202020204" pitchFamily="34" charset="0"/>
              </a:rPr>
              <a:t>1:05 PM</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r" defTabSz="914400" rtl="0" eaLnBrk="0" fontAlgn="base" latinLnBrk="0" hangingPunct="0">
              <a:lnSpc>
                <a:spcPct val="150000"/>
              </a:lnSpc>
              <a:spcBef>
                <a:spcPct val="0"/>
              </a:spcBef>
              <a:spcAft>
                <a:spcPct val="0"/>
              </a:spcAft>
              <a:buClrTx/>
              <a:buSzTx/>
              <a:buFontTx/>
              <a:buNone/>
              <a:tabLst/>
            </a:pPr>
            <a:endParaRPr kumimoji="0" lang="en-US" altLang="en-US" sz="2000" b="1" i="0" u="none" strike="noStrike" cap="none" normalizeH="0" baseline="0" dirty="0">
              <a:ln>
                <a:noFill/>
              </a:ln>
              <a:solidFill>
                <a:srgbClr val="689440"/>
              </a:solidFill>
              <a:effectLst/>
              <a:latin typeface="Arial" panose="020B0604020202020204" pitchFamily="34" charset="0"/>
            </a:endParaRPr>
          </a:p>
        </p:txBody>
      </p:sp>
      <p:sp>
        <p:nvSpPr>
          <p:cNvPr id="11" name="TextBox 10">
            <a:extLst>
              <a:ext uri="{FF2B5EF4-FFF2-40B4-BE49-F238E27FC236}">
                <a16:creationId xmlns:a16="http://schemas.microsoft.com/office/drawing/2014/main" id="{53D44A2C-A7D4-30A4-4E29-AA18B8D4D648}"/>
              </a:ext>
            </a:extLst>
          </p:cNvPr>
          <p:cNvSpPr txBox="1"/>
          <p:nvPr/>
        </p:nvSpPr>
        <p:spPr>
          <a:xfrm>
            <a:off x="2824843" y="3005631"/>
            <a:ext cx="6825342" cy="400110"/>
          </a:xfrm>
          <a:prstGeom prst="rect">
            <a:avLst/>
          </a:prstGeom>
          <a:noFill/>
        </p:spPr>
        <p:txBody>
          <a:bodyPr wrap="square">
            <a:spAutoFit/>
          </a:bodyPr>
          <a:lstStyle/>
          <a:p>
            <a:pPr algn="l" rtl="0">
              <a:buNone/>
            </a:pPr>
            <a:r>
              <a:rPr lang="en-US" sz="2000" b="0" i="0" dirty="0">
                <a:solidFill>
                  <a:srgbClr val="032F44"/>
                </a:solidFill>
                <a:effectLst/>
                <a:latin typeface="Avenir Next Heavy"/>
              </a:rPr>
              <a:t>TCM Health Benefits for Black Women</a:t>
            </a:r>
            <a:endParaRPr lang="en-US" sz="2000" dirty="0">
              <a:effectLst/>
              <a:latin typeface="Avenir Next Heavy"/>
            </a:endParaRPr>
          </a:p>
        </p:txBody>
      </p:sp>
      <p:sp>
        <p:nvSpPr>
          <p:cNvPr id="12" name="TextBox 11">
            <a:extLst>
              <a:ext uri="{FF2B5EF4-FFF2-40B4-BE49-F238E27FC236}">
                <a16:creationId xmlns:a16="http://schemas.microsoft.com/office/drawing/2014/main" id="{794A9DC9-A23D-86D2-9052-97F94DD6186A}"/>
              </a:ext>
            </a:extLst>
          </p:cNvPr>
          <p:cNvSpPr txBox="1"/>
          <p:nvPr/>
        </p:nvSpPr>
        <p:spPr>
          <a:xfrm>
            <a:off x="2861128" y="4396388"/>
            <a:ext cx="9113158" cy="400110"/>
          </a:xfrm>
          <a:prstGeom prst="rect">
            <a:avLst/>
          </a:prstGeom>
          <a:noFill/>
        </p:spPr>
        <p:txBody>
          <a:bodyPr wrap="square" rtlCol="0">
            <a:spAutoFit/>
          </a:bodyPr>
          <a:lstStyle/>
          <a:p>
            <a:r>
              <a:rPr lang="en-US" b="1" dirty="0"/>
              <a:t>Break Out Session- What are some reasons that our community has not </a:t>
            </a:r>
            <a:r>
              <a:rPr lang="en-US" sz="2000" b="1" dirty="0"/>
              <a:t>tried</a:t>
            </a:r>
            <a:r>
              <a:rPr lang="en-US" b="1" dirty="0"/>
              <a:t> TCM? </a:t>
            </a:r>
          </a:p>
        </p:txBody>
      </p:sp>
    </p:spTree>
    <p:extLst>
      <p:ext uri="{BB962C8B-B14F-4D97-AF65-F5344CB8AC3E}">
        <p14:creationId xmlns:p14="http://schemas.microsoft.com/office/powerpoint/2010/main" val="3409380449"/>
      </p:ext>
    </p:extLst>
  </p:cSld>
  <p:clrMapOvr>
    <a:masterClrMapping/>
  </p:clrMapOvr>
  <mc:AlternateContent xmlns:mc="http://schemas.openxmlformats.org/markup-compatibility/2006">
    <mc:Choice xmlns:p14="http://schemas.microsoft.com/office/powerpoint/2010/main" Requires="p14">
      <p:transition spd="slow" p14:dur="2250">
        <p:sndAc>
          <p:stSnd>
            <p:snd r:embed="rId2" name="breeze.wav"/>
          </p:stSnd>
        </p:sndAc>
      </p:transition>
    </mc:Choice>
    <mc:Fallback>
      <p:transition spd="slow">
        <p:sndAc>
          <p:stSnd>
            <p:snd r:embed="rId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1AF08-E44B-BA02-874E-37FC0867CEC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CCD5808-040D-0640-E35F-3C269CA633A1}"/>
              </a:ext>
            </a:extLst>
          </p:cNvPr>
          <p:cNvSpPr txBox="1"/>
          <p:nvPr/>
        </p:nvSpPr>
        <p:spPr>
          <a:xfrm>
            <a:off x="740229" y="762000"/>
            <a:ext cx="4136571" cy="707886"/>
          </a:xfrm>
          <a:prstGeom prst="rect">
            <a:avLst/>
          </a:prstGeom>
          <a:noFill/>
        </p:spPr>
        <p:txBody>
          <a:bodyPr wrap="square" rtlCol="0">
            <a:spAutoFit/>
          </a:bodyPr>
          <a:lstStyle/>
          <a:p>
            <a:r>
              <a:rPr lang="en-US" sz="2000" b="1" dirty="0">
                <a:latin typeface="Avenir Next Heavy"/>
              </a:rPr>
              <a:t>HISTORY OF TRADITIONAL CHINESE MEDICINE</a:t>
            </a:r>
          </a:p>
        </p:txBody>
      </p:sp>
      <p:sp>
        <p:nvSpPr>
          <p:cNvPr id="5" name="TextBox 4">
            <a:extLst>
              <a:ext uri="{FF2B5EF4-FFF2-40B4-BE49-F238E27FC236}">
                <a16:creationId xmlns:a16="http://schemas.microsoft.com/office/drawing/2014/main" id="{69861716-5772-13F3-4272-FBA42746416E}"/>
              </a:ext>
            </a:extLst>
          </p:cNvPr>
          <p:cNvSpPr txBox="1"/>
          <p:nvPr/>
        </p:nvSpPr>
        <p:spPr>
          <a:xfrm>
            <a:off x="838201" y="1730829"/>
            <a:ext cx="104394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The premise of Traditional Chinese Medicine is balance and harmony</a:t>
            </a:r>
          </a:p>
          <a:p>
            <a:pPr marL="285750" indent="-285750">
              <a:buFont typeface="Arial" panose="020B0604020202020204" pitchFamily="34" charset="0"/>
              <a:buChar char="•"/>
            </a:pPr>
            <a:r>
              <a:rPr lang="en-US" dirty="0"/>
              <a:t>The philosophy relies on Qi (pronounced </a:t>
            </a:r>
            <a:r>
              <a:rPr lang="en-US" dirty="0" err="1"/>
              <a:t>chee</a:t>
            </a:r>
            <a:r>
              <a:rPr lang="en-US" dirty="0"/>
              <a:t>), which is the body’s energy </a:t>
            </a:r>
          </a:p>
        </p:txBody>
      </p:sp>
      <p:grpSp>
        <p:nvGrpSpPr>
          <p:cNvPr id="20" name="Group 19">
            <a:extLst>
              <a:ext uri="{FF2B5EF4-FFF2-40B4-BE49-F238E27FC236}">
                <a16:creationId xmlns:a16="http://schemas.microsoft.com/office/drawing/2014/main" id="{9F5CC301-45C3-2C6D-588A-D5E3EEF10B67}"/>
              </a:ext>
            </a:extLst>
          </p:cNvPr>
          <p:cNvGrpSpPr/>
          <p:nvPr/>
        </p:nvGrpSpPr>
        <p:grpSpPr>
          <a:xfrm>
            <a:off x="6281057" y="2638103"/>
            <a:ext cx="1915886" cy="3516086"/>
            <a:chOff x="6281057" y="2638103"/>
            <a:chExt cx="1915886" cy="3516086"/>
          </a:xfrm>
        </p:grpSpPr>
        <p:sp>
          <p:nvSpPr>
            <p:cNvPr id="8" name="Rectangle: Top Corners Rounded 7">
              <a:extLst>
                <a:ext uri="{FF2B5EF4-FFF2-40B4-BE49-F238E27FC236}">
                  <a16:creationId xmlns:a16="http://schemas.microsoft.com/office/drawing/2014/main" id="{14AE7078-6EE9-6031-6A38-3D8297DDAD24}"/>
                </a:ext>
              </a:extLst>
            </p:cNvPr>
            <p:cNvSpPr/>
            <p:nvPr/>
          </p:nvSpPr>
          <p:spPr>
            <a:xfrm flipV="1">
              <a:off x="6281057" y="2638103"/>
              <a:ext cx="1915886" cy="3516086"/>
            </a:xfrm>
            <a:prstGeom prst="round2Same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95AF25F-CB84-9852-3BAB-E512B3ADA0CE}"/>
                </a:ext>
              </a:extLst>
            </p:cNvPr>
            <p:cNvSpPr txBox="1"/>
            <p:nvPr/>
          </p:nvSpPr>
          <p:spPr>
            <a:xfrm>
              <a:off x="6389914" y="2930203"/>
              <a:ext cx="1665515" cy="2062103"/>
            </a:xfrm>
            <a:prstGeom prst="rect">
              <a:avLst/>
            </a:prstGeom>
            <a:noFill/>
          </p:spPr>
          <p:txBody>
            <a:bodyPr wrap="square" rtlCol="0">
              <a:spAutoFit/>
            </a:bodyPr>
            <a:lstStyle/>
            <a:p>
              <a:r>
                <a:rPr lang="en-US" sz="1600" dirty="0"/>
                <a:t>Like many ancient civilizations, they believed that sicknesses originated from offending a deity or a curse </a:t>
              </a:r>
            </a:p>
          </p:txBody>
        </p:sp>
      </p:grpSp>
      <p:grpSp>
        <p:nvGrpSpPr>
          <p:cNvPr id="19" name="Group 18">
            <a:extLst>
              <a:ext uri="{FF2B5EF4-FFF2-40B4-BE49-F238E27FC236}">
                <a16:creationId xmlns:a16="http://schemas.microsoft.com/office/drawing/2014/main" id="{142E63FA-D755-1D32-AAD2-B227342DCB23}"/>
              </a:ext>
            </a:extLst>
          </p:cNvPr>
          <p:cNvGrpSpPr/>
          <p:nvPr/>
        </p:nvGrpSpPr>
        <p:grpSpPr>
          <a:xfrm>
            <a:off x="1034143" y="2638103"/>
            <a:ext cx="1915886" cy="3516086"/>
            <a:chOff x="1034143" y="2638103"/>
            <a:chExt cx="1915886" cy="3516086"/>
          </a:xfrm>
        </p:grpSpPr>
        <p:sp>
          <p:nvSpPr>
            <p:cNvPr id="6" name="Rectangle: Top Corners Rounded 5">
              <a:extLst>
                <a:ext uri="{FF2B5EF4-FFF2-40B4-BE49-F238E27FC236}">
                  <a16:creationId xmlns:a16="http://schemas.microsoft.com/office/drawing/2014/main" id="{FEF2574C-49F7-AD13-43FE-A8DC5370584C}"/>
                </a:ext>
              </a:extLst>
            </p:cNvPr>
            <p:cNvSpPr/>
            <p:nvPr/>
          </p:nvSpPr>
          <p:spPr>
            <a:xfrm flipV="1">
              <a:off x="1034143" y="2638103"/>
              <a:ext cx="1915886" cy="3516086"/>
            </a:xfrm>
            <a:prstGeom prst="round2Same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741DDC6-E06B-CA7D-B10F-71B04C4A9CC8}"/>
                </a:ext>
              </a:extLst>
            </p:cNvPr>
            <p:cNvSpPr txBox="1"/>
            <p:nvPr/>
          </p:nvSpPr>
          <p:spPr>
            <a:xfrm>
              <a:off x="1133475" y="2930203"/>
              <a:ext cx="1673680" cy="2308324"/>
            </a:xfrm>
            <a:prstGeom prst="rect">
              <a:avLst/>
            </a:prstGeom>
            <a:noFill/>
          </p:spPr>
          <p:txBody>
            <a:bodyPr wrap="square" rtlCol="0">
              <a:spAutoFit/>
            </a:bodyPr>
            <a:lstStyle/>
            <a:p>
              <a:r>
                <a:rPr lang="en-US" sz="1600" dirty="0">
                  <a:solidFill>
                    <a:srgbClr val="1F1F1F"/>
                  </a:solidFill>
                  <a:effectLst/>
                  <a:latin typeface="ElsevierGulliver"/>
                </a:rPr>
                <a:t>Chinese medicine has its roots in the Shang Dynasty Period (1600–1046 BC), an era characterized by shamanistic practices. </a:t>
              </a:r>
              <a:endParaRPr lang="en-US" sz="1600" dirty="0"/>
            </a:p>
          </p:txBody>
        </p:sp>
      </p:grpSp>
      <p:grpSp>
        <p:nvGrpSpPr>
          <p:cNvPr id="21" name="Group 20">
            <a:extLst>
              <a:ext uri="{FF2B5EF4-FFF2-40B4-BE49-F238E27FC236}">
                <a16:creationId xmlns:a16="http://schemas.microsoft.com/office/drawing/2014/main" id="{686C5ECA-95AC-CE46-2F81-167758B24700}"/>
              </a:ext>
            </a:extLst>
          </p:cNvPr>
          <p:cNvGrpSpPr/>
          <p:nvPr/>
        </p:nvGrpSpPr>
        <p:grpSpPr>
          <a:xfrm>
            <a:off x="8752114" y="2638103"/>
            <a:ext cx="1915886" cy="3516086"/>
            <a:chOff x="8752114" y="2638103"/>
            <a:chExt cx="1915886" cy="3516086"/>
          </a:xfrm>
        </p:grpSpPr>
        <p:sp>
          <p:nvSpPr>
            <p:cNvPr id="9" name="Rectangle: Top Corners Rounded 8">
              <a:extLst>
                <a:ext uri="{FF2B5EF4-FFF2-40B4-BE49-F238E27FC236}">
                  <a16:creationId xmlns:a16="http://schemas.microsoft.com/office/drawing/2014/main" id="{2E9A190A-863B-D271-5CF4-6A81EBA20D04}"/>
                </a:ext>
              </a:extLst>
            </p:cNvPr>
            <p:cNvSpPr/>
            <p:nvPr/>
          </p:nvSpPr>
          <p:spPr>
            <a:xfrm flipV="1">
              <a:off x="8752114" y="2638103"/>
              <a:ext cx="1915886" cy="3516086"/>
            </a:xfrm>
            <a:prstGeom prst="round2Same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A58A102-FA1B-D6AC-5A63-88FD06C230AE}"/>
                </a:ext>
              </a:extLst>
            </p:cNvPr>
            <p:cNvSpPr txBox="1"/>
            <p:nvPr/>
          </p:nvSpPr>
          <p:spPr>
            <a:xfrm>
              <a:off x="9024257" y="2930203"/>
              <a:ext cx="1426029" cy="2062103"/>
            </a:xfrm>
            <a:prstGeom prst="rect">
              <a:avLst/>
            </a:prstGeom>
            <a:noFill/>
          </p:spPr>
          <p:txBody>
            <a:bodyPr wrap="square" rtlCol="0">
              <a:spAutoFit/>
            </a:bodyPr>
            <a:lstStyle/>
            <a:p>
              <a:r>
                <a:rPr lang="en-US" sz="1600" dirty="0"/>
                <a:t>TCM is a medical system that  encourages physical, spiritual, and emotional balance </a:t>
              </a:r>
            </a:p>
          </p:txBody>
        </p:sp>
      </p:grpSp>
      <p:grpSp>
        <p:nvGrpSpPr>
          <p:cNvPr id="22" name="Group 21">
            <a:extLst>
              <a:ext uri="{FF2B5EF4-FFF2-40B4-BE49-F238E27FC236}">
                <a16:creationId xmlns:a16="http://schemas.microsoft.com/office/drawing/2014/main" id="{717EBD3D-CDD4-9DC1-F2AE-17F4FE7B722D}"/>
              </a:ext>
            </a:extLst>
          </p:cNvPr>
          <p:cNvGrpSpPr/>
          <p:nvPr/>
        </p:nvGrpSpPr>
        <p:grpSpPr>
          <a:xfrm>
            <a:off x="3537857" y="2638103"/>
            <a:ext cx="1915886" cy="3516086"/>
            <a:chOff x="3537857" y="2638103"/>
            <a:chExt cx="1915886" cy="3516086"/>
          </a:xfrm>
        </p:grpSpPr>
        <p:sp>
          <p:nvSpPr>
            <p:cNvPr id="7" name="Rectangle: Top Corners Rounded 6">
              <a:extLst>
                <a:ext uri="{FF2B5EF4-FFF2-40B4-BE49-F238E27FC236}">
                  <a16:creationId xmlns:a16="http://schemas.microsoft.com/office/drawing/2014/main" id="{B50D6655-FCA6-8947-FA0A-49FC2A66915C}"/>
                </a:ext>
              </a:extLst>
            </p:cNvPr>
            <p:cNvSpPr/>
            <p:nvPr/>
          </p:nvSpPr>
          <p:spPr>
            <a:xfrm flipV="1">
              <a:off x="3537857" y="2638103"/>
              <a:ext cx="1915886" cy="3516086"/>
            </a:xfrm>
            <a:prstGeom prst="round2Same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029622D-75DC-0C2B-8C71-0C0DB36AADD0}"/>
                </a:ext>
              </a:extLst>
            </p:cNvPr>
            <p:cNvSpPr txBox="1"/>
            <p:nvPr/>
          </p:nvSpPr>
          <p:spPr>
            <a:xfrm>
              <a:off x="3657479" y="2930203"/>
              <a:ext cx="1755320" cy="2308324"/>
            </a:xfrm>
            <a:prstGeom prst="rect">
              <a:avLst/>
            </a:prstGeom>
            <a:noFill/>
          </p:spPr>
          <p:txBody>
            <a:bodyPr wrap="square" rtlCol="0">
              <a:spAutoFit/>
            </a:bodyPr>
            <a:lstStyle/>
            <a:p>
              <a:r>
                <a:rPr lang="en-US" sz="1800" dirty="0">
                  <a:solidFill>
                    <a:srgbClr val="1F1F1F"/>
                  </a:solidFill>
                  <a:effectLst/>
                  <a:latin typeface="ElsevierGulliver"/>
                </a:rPr>
                <a:t>Shang Di was a religious deity believed to be in the company of ancestral spirits residing in a heavenly imperial court.</a:t>
              </a:r>
              <a:endParaRPr lang="en-US" dirty="0"/>
            </a:p>
          </p:txBody>
        </p:sp>
      </p:grpSp>
    </p:spTree>
    <p:extLst>
      <p:ext uri="{BB962C8B-B14F-4D97-AF65-F5344CB8AC3E}">
        <p14:creationId xmlns:p14="http://schemas.microsoft.com/office/powerpoint/2010/main" val="3307888094"/>
      </p:ext>
    </p:extLst>
  </p:cSld>
  <p:clrMapOvr>
    <a:masterClrMapping/>
  </p:clrMapOvr>
  <mc:AlternateContent xmlns:mc="http://schemas.openxmlformats.org/markup-compatibility/2006">
    <mc:Choice xmlns:p14="http://schemas.microsoft.com/office/powerpoint/2010/main" Requires="p14">
      <p:transition spd="slow" p14:dur="2250" advClick="0">
        <p:sndAc>
          <p:stSnd>
            <p:snd r:embed="rId3" name="breeze.wav"/>
          </p:stSnd>
        </p:sndAc>
      </p:transition>
    </mc:Choice>
    <mc:Fallback>
      <p:transition spd="slow" advClick="0">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8B545-C800-058C-C918-F9CFE36ECF86}"/>
            </a:ext>
          </a:extLst>
        </p:cNvPr>
        <p:cNvGrpSpPr/>
        <p:nvPr/>
      </p:nvGrpSpPr>
      <p:grpSpPr>
        <a:xfrm>
          <a:off x="0" y="0"/>
          <a:ext cx="0" cy="0"/>
          <a:chOff x="0" y="0"/>
          <a:chExt cx="0" cy="0"/>
        </a:xfrm>
      </p:grpSpPr>
      <p:sp>
        <p:nvSpPr>
          <p:cNvPr id="6" name="Flowchart: Process 5">
            <a:extLst>
              <a:ext uri="{FF2B5EF4-FFF2-40B4-BE49-F238E27FC236}">
                <a16:creationId xmlns:a16="http://schemas.microsoft.com/office/drawing/2014/main" id="{42136121-3A27-AB6F-80DC-61FF1C7AD84F}"/>
              </a:ext>
            </a:extLst>
          </p:cNvPr>
          <p:cNvSpPr/>
          <p:nvPr/>
        </p:nvSpPr>
        <p:spPr>
          <a:xfrm>
            <a:off x="0" y="0"/>
            <a:ext cx="12192000" cy="6858000"/>
          </a:xfrm>
          <a:prstGeom prst="flowChartProcess">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BB7FA8F-452C-59AC-6E43-F91ECCD6C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000" y="0"/>
            <a:ext cx="6985000" cy="6859821"/>
          </a:xfrm>
          <a:prstGeom prst="rect">
            <a:avLst/>
          </a:prstGeom>
        </p:spPr>
      </p:pic>
      <p:sp>
        <p:nvSpPr>
          <p:cNvPr id="7" name="TextBox 6">
            <a:extLst>
              <a:ext uri="{FF2B5EF4-FFF2-40B4-BE49-F238E27FC236}">
                <a16:creationId xmlns:a16="http://schemas.microsoft.com/office/drawing/2014/main" id="{9FD1BF0B-8096-12B3-9B50-09E1B5105A35}"/>
              </a:ext>
            </a:extLst>
          </p:cNvPr>
          <p:cNvSpPr txBox="1"/>
          <p:nvPr/>
        </p:nvSpPr>
        <p:spPr>
          <a:xfrm>
            <a:off x="371929" y="355600"/>
            <a:ext cx="4136571" cy="707886"/>
          </a:xfrm>
          <a:prstGeom prst="rect">
            <a:avLst/>
          </a:prstGeom>
          <a:noFill/>
        </p:spPr>
        <p:txBody>
          <a:bodyPr wrap="square" rtlCol="0">
            <a:spAutoFit/>
          </a:bodyPr>
          <a:lstStyle/>
          <a:p>
            <a:r>
              <a:rPr lang="en-US" sz="2000" b="1" dirty="0">
                <a:latin typeface="Avenir Next Heavy"/>
              </a:rPr>
              <a:t>HISTORY OF TRADITIONAL CHINESE MEDICINE (continued)</a:t>
            </a:r>
          </a:p>
        </p:txBody>
      </p:sp>
      <p:sp>
        <p:nvSpPr>
          <p:cNvPr id="9" name="TextBox 8">
            <a:extLst>
              <a:ext uri="{FF2B5EF4-FFF2-40B4-BE49-F238E27FC236}">
                <a16:creationId xmlns:a16="http://schemas.microsoft.com/office/drawing/2014/main" id="{4F20CC3E-F0BD-651A-EBDA-9947BF8BD289}"/>
              </a:ext>
            </a:extLst>
          </p:cNvPr>
          <p:cNvSpPr txBox="1"/>
          <p:nvPr/>
        </p:nvSpPr>
        <p:spPr>
          <a:xfrm>
            <a:off x="182160" y="1159976"/>
            <a:ext cx="4326340" cy="560153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latin typeface="Avenir Next Heavy"/>
              </a:rPr>
              <a:t>Traditional Chinese Medicine practitioners were philosophers. That’s one way they differ from Western medicine practitioners. </a:t>
            </a:r>
          </a:p>
          <a:p>
            <a:pPr marL="285750" indent="-285750">
              <a:lnSpc>
                <a:spcPct val="150000"/>
              </a:lnSpc>
              <a:buFont typeface="Arial" panose="020B0604020202020204" pitchFamily="34" charset="0"/>
              <a:buChar char="•"/>
            </a:pPr>
            <a:r>
              <a:rPr lang="en-US" sz="2000" dirty="0">
                <a:latin typeface="Avenir Next Heavy"/>
              </a:rPr>
              <a:t>It’s also founded upon principles of harmony and balance. </a:t>
            </a:r>
          </a:p>
          <a:p>
            <a:pPr marL="285750" indent="-285750">
              <a:lnSpc>
                <a:spcPct val="150000"/>
              </a:lnSpc>
              <a:buFont typeface="Arial" panose="020B0604020202020204" pitchFamily="34" charset="0"/>
              <a:buChar char="•"/>
            </a:pPr>
            <a:r>
              <a:rPr lang="en-US" sz="2000" dirty="0">
                <a:latin typeface="Avenir Next Heavy"/>
              </a:rPr>
              <a:t>The TCM practitioner is also seen as an advisor in your wellness journey, not an authoritarian, as we’ve seen in some Western Healthcare settings. </a:t>
            </a:r>
          </a:p>
          <a:p>
            <a:pPr marL="285750" indent="-285750">
              <a:buFont typeface="Arial" panose="020B0604020202020204" pitchFamily="34" charset="0"/>
              <a:buChar char="•"/>
            </a:pPr>
            <a:endParaRPr lang="en-US" sz="2000" dirty="0">
              <a:latin typeface="Avenir Next Heavy"/>
            </a:endParaRPr>
          </a:p>
          <a:p>
            <a:pPr marL="285750" indent="-285750">
              <a:buFont typeface="Arial" panose="020B0604020202020204" pitchFamily="34" charset="0"/>
              <a:buChar char="•"/>
            </a:pPr>
            <a:endParaRPr lang="en-US" sz="2000" dirty="0">
              <a:latin typeface="Avenir Next Heavy"/>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81912920"/>
      </p:ext>
    </p:extLst>
  </p:cSld>
  <p:clrMapOvr>
    <a:masterClrMapping/>
  </p:clrMapOvr>
  <mc:AlternateContent xmlns:mc="http://schemas.openxmlformats.org/markup-compatibility/2006">
    <mc:Choice xmlns:p14="http://schemas.microsoft.com/office/powerpoint/2010/main" Requires="p14">
      <p:transition spd="slow" p14:dur="2250">
        <p:sndAc>
          <p:stSnd>
            <p:snd r:embed="rId3" name="breeze.wav"/>
          </p:stSnd>
        </p:sndAc>
      </p:transition>
    </mc:Choice>
    <mc:Fallback>
      <p:transition spd="slow">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84F5F-9D57-24D3-8840-0507E63B37A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B5A355C-C16A-723A-7ACF-6E8F26DA7431}"/>
              </a:ext>
            </a:extLst>
          </p:cNvPr>
          <p:cNvPicPr>
            <a:picLocks noChangeAspect="1"/>
          </p:cNvPicPr>
          <p:nvPr/>
        </p:nvPicPr>
        <p:blipFill>
          <a:blip r:embed="rId4">
            <a:alphaModFix amt="5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11" b="10527"/>
          <a:stretch/>
        </p:blipFill>
        <p:spPr>
          <a:xfrm>
            <a:off x="-87753" y="0"/>
            <a:ext cx="12468439" cy="6858000"/>
          </a:xfrm>
          <a:prstGeom prst="rect">
            <a:avLst/>
          </a:prstGeom>
        </p:spPr>
      </p:pic>
      <p:sp>
        <p:nvSpPr>
          <p:cNvPr id="5" name="TextBox 4">
            <a:extLst>
              <a:ext uri="{FF2B5EF4-FFF2-40B4-BE49-F238E27FC236}">
                <a16:creationId xmlns:a16="http://schemas.microsoft.com/office/drawing/2014/main" id="{BE58795F-D8C1-B397-1C75-BC92B2C711EA}"/>
              </a:ext>
            </a:extLst>
          </p:cNvPr>
          <p:cNvSpPr txBox="1"/>
          <p:nvPr/>
        </p:nvSpPr>
        <p:spPr>
          <a:xfrm>
            <a:off x="614149" y="414340"/>
            <a:ext cx="3771139" cy="369332"/>
          </a:xfrm>
          <a:prstGeom prst="rect">
            <a:avLst/>
          </a:prstGeom>
          <a:noFill/>
        </p:spPr>
        <p:txBody>
          <a:bodyPr wrap="square" rtlCol="0">
            <a:spAutoFit/>
          </a:bodyPr>
          <a:lstStyle/>
          <a:p>
            <a:r>
              <a:rPr lang="en-US" b="1" dirty="0">
                <a:latin typeface="Avenir Next Heavy"/>
              </a:rPr>
              <a:t>TCM HEALTH BENEFITS </a:t>
            </a:r>
          </a:p>
        </p:txBody>
      </p:sp>
      <p:grpSp>
        <p:nvGrpSpPr>
          <p:cNvPr id="12" name="Group 11">
            <a:extLst>
              <a:ext uri="{FF2B5EF4-FFF2-40B4-BE49-F238E27FC236}">
                <a16:creationId xmlns:a16="http://schemas.microsoft.com/office/drawing/2014/main" id="{6CE418C5-3C4C-1FA2-EFEC-AA48CF7FD950}"/>
              </a:ext>
            </a:extLst>
          </p:cNvPr>
          <p:cNvGrpSpPr/>
          <p:nvPr/>
        </p:nvGrpSpPr>
        <p:grpSpPr>
          <a:xfrm>
            <a:off x="614149" y="1198012"/>
            <a:ext cx="4995081" cy="5486400"/>
            <a:chOff x="614149" y="1198012"/>
            <a:chExt cx="4995081" cy="5486400"/>
          </a:xfrm>
        </p:grpSpPr>
        <p:sp>
          <p:nvSpPr>
            <p:cNvPr id="9" name="Rectangle 8">
              <a:extLst>
                <a:ext uri="{FF2B5EF4-FFF2-40B4-BE49-F238E27FC236}">
                  <a16:creationId xmlns:a16="http://schemas.microsoft.com/office/drawing/2014/main" id="{CF3FDD04-9087-9DE2-9E5D-BCD0E5E47398}"/>
                </a:ext>
              </a:extLst>
            </p:cNvPr>
            <p:cNvSpPr/>
            <p:nvPr/>
          </p:nvSpPr>
          <p:spPr>
            <a:xfrm>
              <a:off x="614149" y="1198012"/>
              <a:ext cx="4995081" cy="5486400"/>
            </a:xfrm>
            <a:prstGeom prst="rect">
              <a:avLst/>
            </a:prstGeom>
            <a:solidFill>
              <a:schemeClr val="accent1">
                <a:alpha val="68000"/>
              </a:scheme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9F66AE5-B0C8-09C5-AD16-6B6B39388D58}"/>
                </a:ext>
              </a:extLst>
            </p:cNvPr>
            <p:cNvSpPr txBox="1"/>
            <p:nvPr/>
          </p:nvSpPr>
          <p:spPr>
            <a:xfrm>
              <a:off x="1049040" y="1568741"/>
              <a:ext cx="3875298" cy="4634167"/>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dirty="0">
                  <a:solidFill>
                    <a:schemeClr val="bg1">
                      <a:lumMod val="95000"/>
                    </a:schemeClr>
                  </a:solidFill>
                  <a:latin typeface="Avenir Next Heavy"/>
                </a:rPr>
                <a:t>TCM, such as acupuncture, can reduce pain</a:t>
              </a:r>
            </a:p>
            <a:p>
              <a:pPr marL="285750" indent="-285750">
                <a:lnSpc>
                  <a:spcPct val="150000"/>
                </a:lnSpc>
                <a:buFont typeface="Wingdings" panose="05000000000000000000" pitchFamily="2" charset="2"/>
                <a:buChar char="§"/>
              </a:pPr>
              <a:r>
                <a:rPr lang="en-US" dirty="0">
                  <a:solidFill>
                    <a:schemeClr val="bg1">
                      <a:lumMod val="95000"/>
                    </a:schemeClr>
                  </a:solidFill>
                  <a:latin typeface="Avenir Next Heavy"/>
                </a:rPr>
                <a:t>Can increase fertility </a:t>
              </a:r>
            </a:p>
            <a:p>
              <a:pPr marL="285750" indent="-285750">
                <a:lnSpc>
                  <a:spcPct val="150000"/>
                </a:lnSpc>
                <a:buFont typeface="Wingdings" panose="05000000000000000000" pitchFamily="2" charset="2"/>
                <a:buChar char="§"/>
              </a:pPr>
              <a:r>
                <a:rPr lang="en-US" dirty="0">
                  <a:solidFill>
                    <a:schemeClr val="bg1">
                      <a:lumMod val="95000"/>
                    </a:schemeClr>
                  </a:solidFill>
                  <a:latin typeface="Avenir Next Heavy"/>
                </a:rPr>
                <a:t>Has the ability to lower blood pressure </a:t>
              </a:r>
            </a:p>
            <a:p>
              <a:pPr marL="285750" indent="-285750">
                <a:lnSpc>
                  <a:spcPct val="150000"/>
                </a:lnSpc>
                <a:buFont typeface="Wingdings" panose="05000000000000000000" pitchFamily="2" charset="2"/>
                <a:buChar char="§"/>
              </a:pPr>
              <a:r>
                <a:rPr lang="en-US" dirty="0">
                  <a:solidFill>
                    <a:schemeClr val="bg1">
                      <a:lumMod val="95000"/>
                    </a:schemeClr>
                  </a:solidFill>
                  <a:latin typeface="Avenir Next Heavy"/>
                </a:rPr>
                <a:t>Creates hormonal balance </a:t>
              </a:r>
            </a:p>
            <a:p>
              <a:pPr marL="285750" indent="-285750">
                <a:lnSpc>
                  <a:spcPct val="150000"/>
                </a:lnSpc>
                <a:buFont typeface="Wingdings" panose="05000000000000000000" pitchFamily="2" charset="2"/>
                <a:buChar char="§"/>
              </a:pPr>
              <a:r>
                <a:rPr lang="en-US" dirty="0">
                  <a:solidFill>
                    <a:schemeClr val="bg1">
                      <a:lumMod val="95000"/>
                    </a:schemeClr>
                  </a:solidFill>
                  <a:latin typeface="Avenir Next Heavy"/>
                </a:rPr>
                <a:t>Can reduce PMS symptoms </a:t>
              </a:r>
            </a:p>
            <a:p>
              <a:pPr marL="285750" indent="-285750">
                <a:lnSpc>
                  <a:spcPct val="150000"/>
                </a:lnSpc>
                <a:buFont typeface="Wingdings" panose="05000000000000000000" pitchFamily="2" charset="2"/>
                <a:buChar char="§"/>
              </a:pPr>
              <a:r>
                <a:rPr lang="en-US" dirty="0">
                  <a:solidFill>
                    <a:schemeClr val="bg1">
                      <a:lumMod val="95000"/>
                    </a:schemeClr>
                  </a:solidFill>
                  <a:latin typeface="Avenir Next Heavy"/>
                </a:rPr>
                <a:t>Can lower anxiety </a:t>
              </a:r>
            </a:p>
            <a:p>
              <a:pPr marL="285750" indent="-285750">
                <a:lnSpc>
                  <a:spcPct val="150000"/>
                </a:lnSpc>
                <a:buFont typeface="Wingdings" panose="05000000000000000000" pitchFamily="2" charset="2"/>
                <a:buChar char="§"/>
              </a:pPr>
              <a:r>
                <a:rPr lang="en-US" dirty="0">
                  <a:solidFill>
                    <a:schemeClr val="bg1">
                      <a:lumMod val="95000"/>
                    </a:schemeClr>
                  </a:solidFill>
                  <a:latin typeface="Avenir Next Heavy"/>
                </a:rPr>
                <a:t>Boosts recovery for chemotherapy patients </a:t>
              </a:r>
            </a:p>
            <a:p>
              <a:pPr algn="r"/>
              <a:r>
                <a:rPr lang="en-US" dirty="0"/>
                <a:t>                                                     </a:t>
              </a:r>
              <a:r>
                <a:rPr lang="en-US" dirty="0">
                  <a:solidFill>
                    <a:schemeClr val="bg1"/>
                  </a:solidFill>
                </a:rPr>
                <a:t>                        </a:t>
              </a:r>
            </a:p>
          </p:txBody>
        </p:sp>
      </p:grpSp>
      <p:sp>
        <p:nvSpPr>
          <p:cNvPr id="14" name="TextBox 13">
            <a:extLst>
              <a:ext uri="{FF2B5EF4-FFF2-40B4-BE49-F238E27FC236}">
                <a16:creationId xmlns:a16="http://schemas.microsoft.com/office/drawing/2014/main" id="{6032DCA4-6597-F97A-A898-FD5463B1B3A9}"/>
              </a:ext>
            </a:extLst>
          </p:cNvPr>
          <p:cNvSpPr txBox="1"/>
          <p:nvPr/>
        </p:nvSpPr>
        <p:spPr>
          <a:xfrm>
            <a:off x="3902978" y="6191830"/>
            <a:ext cx="1524699" cy="369332"/>
          </a:xfrm>
          <a:prstGeom prst="rect">
            <a:avLst/>
          </a:prstGeom>
          <a:noFill/>
        </p:spPr>
        <p:txBody>
          <a:bodyPr wrap="square">
            <a:spAutoFit/>
          </a:bodyPr>
          <a:lstStyle/>
          <a:p>
            <a:r>
              <a:rPr lang="en-US" dirty="0">
                <a:solidFill>
                  <a:schemeClr val="bg1"/>
                </a:solidFill>
              </a:rPr>
              <a:t>Handout #1</a:t>
            </a:r>
            <a:endParaRPr lang="en-US" dirty="0"/>
          </a:p>
        </p:txBody>
      </p:sp>
    </p:spTree>
    <p:extLst>
      <p:ext uri="{BB962C8B-B14F-4D97-AF65-F5344CB8AC3E}">
        <p14:creationId xmlns:p14="http://schemas.microsoft.com/office/powerpoint/2010/main" val="1698164000"/>
      </p:ext>
    </p:extLst>
  </p:cSld>
  <p:clrMapOvr>
    <a:masterClrMapping/>
  </p:clrMapOvr>
  <mc:AlternateContent xmlns:mc="http://schemas.openxmlformats.org/markup-compatibility/2006">
    <mc:Choice xmlns:p14="http://schemas.microsoft.com/office/powerpoint/2010/main" Requires="p14">
      <p:transition spd="slow" p14:dur="2250">
        <p:sndAc>
          <p:stSnd>
            <p:snd r:embed="rId3" name="breeze.wav"/>
          </p:stSnd>
        </p:sndAc>
      </p:transition>
    </mc:Choice>
    <mc:Fallback>
      <p:transition spd="slow">
        <p:sndAc>
          <p:stSnd>
            <p:snd r:embed="rId3" name="breeze.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14000"/>
          </a:schemeClr>
        </a:solidFill>
        <a:effectLst/>
      </p:bgPr>
    </p:bg>
    <p:spTree>
      <p:nvGrpSpPr>
        <p:cNvPr id="1" name="">
          <a:extLst>
            <a:ext uri="{FF2B5EF4-FFF2-40B4-BE49-F238E27FC236}">
              <a16:creationId xmlns:a16="http://schemas.microsoft.com/office/drawing/2014/main" id="{614D4A0E-48E0-16ED-84D2-66788BC5C00D}"/>
            </a:ext>
          </a:extLst>
        </p:cNvPr>
        <p:cNvGrpSpPr/>
        <p:nvPr/>
      </p:nvGrpSpPr>
      <p:grpSpPr>
        <a:xfrm>
          <a:off x="0" y="0"/>
          <a:ext cx="0" cy="0"/>
          <a:chOff x="0" y="0"/>
          <a:chExt cx="0" cy="0"/>
        </a:xfrm>
      </p:grpSpPr>
      <p:sp>
        <p:nvSpPr>
          <p:cNvPr id="10" name="Flowchart: Process 9">
            <a:extLst>
              <a:ext uri="{FF2B5EF4-FFF2-40B4-BE49-F238E27FC236}">
                <a16:creationId xmlns:a16="http://schemas.microsoft.com/office/drawing/2014/main" id="{7D3F2405-AA9B-6B8C-4466-03C6FA0F3A86}"/>
              </a:ext>
            </a:extLst>
          </p:cNvPr>
          <p:cNvSpPr/>
          <p:nvPr/>
        </p:nvSpPr>
        <p:spPr>
          <a:xfrm>
            <a:off x="6833655" y="0"/>
            <a:ext cx="5097087" cy="6531652"/>
          </a:xfrm>
          <a:prstGeom prst="flowChartProcess">
            <a:avLst/>
          </a:prstGeom>
          <a:solidFill>
            <a:schemeClr val="accent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E13B239-FF42-CEC9-B24A-CBE889A95362}"/>
              </a:ext>
            </a:extLst>
          </p:cNvPr>
          <p:cNvSpPr txBox="1"/>
          <p:nvPr/>
        </p:nvSpPr>
        <p:spPr>
          <a:xfrm>
            <a:off x="7134567" y="326348"/>
            <a:ext cx="3771139" cy="646331"/>
          </a:xfrm>
          <a:prstGeom prst="rect">
            <a:avLst/>
          </a:prstGeom>
          <a:noFill/>
        </p:spPr>
        <p:txBody>
          <a:bodyPr wrap="square" rtlCol="0">
            <a:spAutoFit/>
          </a:bodyPr>
          <a:lstStyle/>
          <a:p>
            <a:r>
              <a:rPr lang="en-US" b="1" dirty="0">
                <a:latin typeface="Avenir Next Heavy"/>
              </a:rPr>
              <a:t>TCM HEALTH BENEFITS  BLACK WOMEN</a:t>
            </a:r>
          </a:p>
        </p:txBody>
      </p:sp>
      <p:grpSp>
        <p:nvGrpSpPr>
          <p:cNvPr id="8" name="Group 7">
            <a:extLst>
              <a:ext uri="{FF2B5EF4-FFF2-40B4-BE49-F238E27FC236}">
                <a16:creationId xmlns:a16="http://schemas.microsoft.com/office/drawing/2014/main" id="{7BBF6E11-02AC-32F8-FE86-9D7D2CE6EBE4}"/>
              </a:ext>
            </a:extLst>
          </p:cNvPr>
          <p:cNvGrpSpPr/>
          <p:nvPr/>
        </p:nvGrpSpPr>
        <p:grpSpPr>
          <a:xfrm>
            <a:off x="0" y="0"/>
            <a:ext cx="6592988" cy="6858000"/>
            <a:chOff x="0" y="0"/>
            <a:chExt cx="6592988" cy="6858000"/>
          </a:xfrm>
        </p:grpSpPr>
        <p:pic>
          <p:nvPicPr>
            <p:cNvPr id="5" name="Picture 4" descr="Women with braided hair">
              <a:extLst>
                <a:ext uri="{FF2B5EF4-FFF2-40B4-BE49-F238E27FC236}">
                  <a16:creationId xmlns:a16="http://schemas.microsoft.com/office/drawing/2014/main" id="{E2B36EFB-744D-1E74-6E09-FADF811DC5E0}"/>
                </a:ext>
              </a:extLst>
            </p:cNvPr>
            <p:cNvPicPr>
              <a:picLocks noChangeAspect="1"/>
            </p:cNvPicPr>
            <p:nvPr/>
          </p:nvPicPr>
          <p:blipFill>
            <a:blip r:embed="rId4">
              <a:alphaModFix amt="53000"/>
              <a:extLst>
                <a:ext uri="{BEBA8EAE-BF5A-486C-A8C5-ECC9F3942E4B}">
                  <a14:imgProps xmlns:a14="http://schemas.microsoft.com/office/drawing/2010/main">
                    <a14:imgLayer r:embed="rId5">
                      <a14:imgEffect>
                        <a14:artisticFilmGrain/>
                      </a14:imgEffect>
                      <a14:imgEffect>
                        <a14:saturation sat="278000"/>
                      </a14:imgEffect>
                    </a14:imgLayer>
                  </a14:imgProps>
                </a:ext>
                <a:ext uri="{28A0092B-C50C-407E-A947-70E740481C1C}">
                  <a14:useLocalDpi xmlns:a14="http://schemas.microsoft.com/office/drawing/2010/main" val="0"/>
                </a:ext>
              </a:extLst>
            </a:blip>
            <a:srcRect t="1482" r="32904"/>
            <a:stretch/>
          </p:blipFill>
          <p:spPr>
            <a:xfrm>
              <a:off x="0" y="0"/>
              <a:ext cx="6592988" cy="6858000"/>
            </a:xfrm>
            <a:prstGeom prst="rect">
              <a:avLst/>
            </a:prstGeom>
          </p:spPr>
        </p:pic>
        <p:sp>
          <p:nvSpPr>
            <p:cNvPr id="7" name="TextBox 6">
              <a:extLst>
                <a:ext uri="{FF2B5EF4-FFF2-40B4-BE49-F238E27FC236}">
                  <a16:creationId xmlns:a16="http://schemas.microsoft.com/office/drawing/2014/main" id="{7C15E417-A4CD-BA3A-8D48-145050F87DE8}"/>
                </a:ext>
              </a:extLst>
            </p:cNvPr>
            <p:cNvSpPr txBox="1"/>
            <p:nvPr/>
          </p:nvSpPr>
          <p:spPr>
            <a:xfrm>
              <a:off x="628663" y="649514"/>
              <a:ext cx="4494880" cy="5558972"/>
            </a:xfrm>
            <a:prstGeom prst="rect">
              <a:avLst/>
            </a:prstGeom>
            <a:solidFill>
              <a:schemeClr val="accent5">
                <a:lumMod val="75000"/>
                <a:alpha val="33000"/>
              </a:schemeClr>
            </a:solidFill>
          </p:spPr>
          <p:txBody>
            <a:bodyPr wrap="square" rtlCol="0">
              <a:spAutoFit/>
            </a:bodyPr>
            <a:lstStyle/>
            <a:p>
              <a:endParaRPr lang="en-US" dirty="0"/>
            </a:p>
          </p:txBody>
        </p:sp>
      </p:grpSp>
      <p:sp>
        <p:nvSpPr>
          <p:cNvPr id="9" name="TextBox 8">
            <a:extLst>
              <a:ext uri="{FF2B5EF4-FFF2-40B4-BE49-F238E27FC236}">
                <a16:creationId xmlns:a16="http://schemas.microsoft.com/office/drawing/2014/main" id="{A6B277FB-6A27-A871-6414-564F539C6A8C}"/>
              </a:ext>
            </a:extLst>
          </p:cNvPr>
          <p:cNvSpPr txBox="1"/>
          <p:nvPr/>
        </p:nvSpPr>
        <p:spPr>
          <a:xfrm>
            <a:off x="7134567" y="970025"/>
            <a:ext cx="3771139" cy="4917949"/>
          </a:xfrm>
          <a:prstGeom prst="rect">
            <a:avLst/>
          </a:prstGeom>
          <a:noFill/>
        </p:spPr>
        <p:txBody>
          <a:bodyPr wrap="square" rtlCol="0">
            <a:spAutoFit/>
          </a:bodyPr>
          <a:lstStyle/>
          <a:p>
            <a:pPr fontAlgn="base">
              <a:lnSpc>
                <a:spcPct val="150000"/>
              </a:lnSpc>
              <a:spcAft>
                <a:spcPts val="750"/>
              </a:spcAft>
              <a:buFont typeface="Arial" panose="020B0604020202020204" pitchFamily="34" charset="0"/>
              <a:buChar char="•"/>
            </a:pPr>
            <a:r>
              <a:rPr lang="en-US" sz="2100" b="0" i="0" dirty="0">
                <a:solidFill>
                  <a:srgbClr val="000000"/>
                </a:solidFill>
                <a:effectLst/>
                <a:latin typeface="Avenir Next Heavy"/>
              </a:rPr>
              <a:t>Helps with Obesity</a:t>
            </a:r>
          </a:p>
          <a:p>
            <a:pPr fontAlgn="base">
              <a:lnSpc>
                <a:spcPct val="150000"/>
              </a:lnSpc>
              <a:spcAft>
                <a:spcPts val="750"/>
              </a:spcAft>
              <a:buFont typeface="Arial" panose="020B0604020202020204" pitchFamily="34" charset="0"/>
              <a:buChar char="•"/>
            </a:pPr>
            <a:r>
              <a:rPr lang="en-US" sz="2100" b="0" i="0" dirty="0">
                <a:solidFill>
                  <a:srgbClr val="000000"/>
                </a:solidFill>
                <a:effectLst/>
                <a:latin typeface="Avenir Next Heavy"/>
              </a:rPr>
              <a:t>Diabetes and its complications, such as retinopathy (damage to the retina located in the back of the eye)</a:t>
            </a:r>
          </a:p>
          <a:p>
            <a:pPr fontAlgn="base">
              <a:lnSpc>
                <a:spcPct val="150000"/>
              </a:lnSpc>
              <a:spcAft>
                <a:spcPts val="750"/>
              </a:spcAft>
              <a:buFont typeface="Arial" panose="020B0604020202020204" pitchFamily="34" charset="0"/>
              <a:buChar char="•"/>
            </a:pPr>
            <a:r>
              <a:rPr lang="en-US" sz="2100" b="0" i="0" dirty="0">
                <a:solidFill>
                  <a:srgbClr val="000000"/>
                </a:solidFill>
                <a:effectLst/>
                <a:latin typeface="Avenir Next Heavy"/>
              </a:rPr>
              <a:t>High cholesterol</a:t>
            </a:r>
          </a:p>
          <a:p>
            <a:pPr fontAlgn="base">
              <a:lnSpc>
                <a:spcPct val="150000"/>
              </a:lnSpc>
              <a:spcAft>
                <a:spcPts val="750"/>
              </a:spcAft>
              <a:buFont typeface="Arial" panose="020B0604020202020204" pitchFamily="34" charset="0"/>
              <a:buChar char="•"/>
            </a:pPr>
            <a:r>
              <a:rPr lang="en-US" sz="2100" b="0" i="0" dirty="0">
                <a:solidFill>
                  <a:srgbClr val="000000"/>
                </a:solidFill>
                <a:effectLst/>
                <a:latin typeface="Avenir Next Heavy"/>
              </a:rPr>
              <a:t>Depression</a:t>
            </a:r>
          </a:p>
          <a:p>
            <a:pPr fontAlgn="base">
              <a:lnSpc>
                <a:spcPct val="150000"/>
              </a:lnSpc>
              <a:spcAft>
                <a:spcPts val="750"/>
              </a:spcAft>
              <a:buFont typeface="Arial" panose="020B0604020202020204" pitchFamily="34" charset="0"/>
              <a:buChar char="•"/>
            </a:pPr>
            <a:r>
              <a:rPr lang="en-US" sz="2100" b="0" i="0" dirty="0">
                <a:solidFill>
                  <a:srgbClr val="000000"/>
                </a:solidFill>
                <a:effectLst/>
                <a:latin typeface="Avenir Next Heavy"/>
              </a:rPr>
              <a:t>Anxiety </a:t>
            </a:r>
          </a:p>
          <a:p>
            <a:pPr fontAlgn="base">
              <a:lnSpc>
                <a:spcPct val="150000"/>
              </a:lnSpc>
              <a:spcAft>
                <a:spcPts val="750"/>
              </a:spcAft>
              <a:buFont typeface="Arial" panose="020B0604020202020204" pitchFamily="34" charset="0"/>
              <a:buChar char="•"/>
            </a:pPr>
            <a:r>
              <a:rPr lang="en-US" sz="2100" b="0" i="0" dirty="0">
                <a:solidFill>
                  <a:srgbClr val="000000"/>
                </a:solidFill>
                <a:effectLst/>
                <a:latin typeface="Avenir Next Heavy"/>
              </a:rPr>
              <a:t>Heart disease</a:t>
            </a:r>
          </a:p>
        </p:txBody>
      </p:sp>
      <p:sp>
        <p:nvSpPr>
          <p:cNvPr id="11" name="TextBox 10">
            <a:extLst>
              <a:ext uri="{FF2B5EF4-FFF2-40B4-BE49-F238E27FC236}">
                <a16:creationId xmlns:a16="http://schemas.microsoft.com/office/drawing/2014/main" id="{C437D54C-D92D-1A14-C277-A4D9A2963ACA}"/>
              </a:ext>
            </a:extLst>
          </p:cNvPr>
          <p:cNvSpPr txBox="1"/>
          <p:nvPr/>
        </p:nvSpPr>
        <p:spPr>
          <a:xfrm>
            <a:off x="10464800" y="6162319"/>
            <a:ext cx="2119086" cy="369332"/>
          </a:xfrm>
          <a:prstGeom prst="rect">
            <a:avLst/>
          </a:prstGeom>
          <a:noFill/>
        </p:spPr>
        <p:txBody>
          <a:bodyPr wrap="square" rtlCol="0">
            <a:spAutoFit/>
          </a:bodyPr>
          <a:lstStyle/>
          <a:p>
            <a:r>
              <a:rPr lang="en-US" b="1" dirty="0"/>
              <a:t>Handout #2</a:t>
            </a:r>
          </a:p>
        </p:txBody>
      </p:sp>
    </p:spTree>
    <p:extLst>
      <p:ext uri="{BB962C8B-B14F-4D97-AF65-F5344CB8AC3E}">
        <p14:creationId xmlns:p14="http://schemas.microsoft.com/office/powerpoint/2010/main" val="3687167662"/>
      </p:ext>
    </p:extLst>
  </p:cSld>
  <p:clrMapOvr>
    <a:masterClrMapping/>
  </p:clrMapOvr>
  <mc:AlternateContent xmlns:mc="http://schemas.openxmlformats.org/markup-compatibility/2006">
    <mc:Choice xmlns:p14="http://schemas.microsoft.com/office/powerpoint/2010/main" Requires="p14">
      <p:transition spd="slow" p14:dur="2250">
        <p:sndAc>
          <p:stSnd>
            <p:snd r:embed="rId3" name="breeze.wav"/>
          </p:stSnd>
        </p:sndAc>
      </p:transition>
    </mc:Choice>
    <mc:Fallback>
      <p:transition spd="slow">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AD745-4FDC-E646-9F69-F59A035E6806}"/>
            </a:ext>
          </a:extLst>
        </p:cNvPr>
        <p:cNvGrpSpPr/>
        <p:nvPr/>
      </p:nvGrpSpPr>
      <p:grpSpPr>
        <a:xfrm>
          <a:off x="0" y="0"/>
          <a:ext cx="0" cy="0"/>
          <a:chOff x="0" y="0"/>
          <a:chExt cx="0" cy="0"/>
        </a:xfrm>
      </p:grpSpPr>
      <p:pic>
        <p:nvPicPr>
          <p:cNvPr id="7" name="Picture 6" descr="Plant by mortar and pestle">
            <a:extLst>
              <a:ext uri="{FF2B5EF4-FFF2-40B4-BE49-F238E27FC236}">
                <a16:creationId xmlns:a16="http://schemas.microsoft.com/office/drawing/2014/main" id="{C29F510D-AC1F-481D-9895-7F4F4BD14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TextBox 4">
            <a:extLst>
              <a:ext uri="{FF2B5EF4-FFF2-40B4-BE49-F238E27FC236}">
                <a16:creationId xmlns:a16="http://schemas.microsoft.com/office/drawing/2014/main" id="{61CEC1FC-A85A-BD0A-4AE9-772FA1E8C37C}"/>
              </a:ext>
            </a:extLst>
          </p:cNvPr>
          <p:cNvSpPr txBox="1"/>
          <p:nvPr/>
        </p:nvSpPr>
        <p:spPr>
          <a:xfrm>
            <a:off x="304800" y="519276"/>
            <a:ext cx="6096000" cy="369332"/>
          </a:xfrm>
          <a:prstGeom prst="rect">
            <a:avLst/>
          </a:prstGeom>
          <a:noFill/>
        </p:spPr>
        <p:txBody>
          <a:bodyPr wrap="square">
            <a:spAutoFit/>
          </a:bodyPr>
          <a:lstStyle/>
          <a:p>
            <a:r>
              <a:rPr lang="en-US" b="1" dirty="0">
                <a:latin typeface="Avenir Next Heavy"/>
              </a:rPr>
              <a:t>TCM MODALITIES  </a:t>
            </a:r>
          </a:p>
        </p:txBody>
      </p:sp>
      <p:sp>
        <p:nvSpPr>
          <p:cNvPr id="8" name="TextBox 7">
            <a:extLst>
              <a:ext uri="{FF2B5EF4-FFF2-40B4-BE49-F238E27FC236}">
                <a16:creationId xmlns:a16="http://schemas.microsoft.com/office/drawing/2014/main" id="{9F41DD4D-4BDF-454A-E684-8A848E66C61E}"/>
              </a:ext>
            </a:extLst>
          </p:cNvPr>
          <p:cNvSpPr txBox="1"/>
          <p:nvPr/>
        </p:nvSpPr>
        <p:spPr>
          <a:xfrm>
            <a:off x="203201" y="239486"/>
            <a:ext cx="5283200" cy="6379028"/>
          </a:xfrm>
          <a:prstGeom prst="rect">
            <a:avLst/>
          </a:prstGeom>
          <a:solidFill>
            <a:srgbClr val="7030A0">
              <a:alpha val="26000"/>
            </a:srgb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11C3A13A-8FD7-4A05-0ECA-8C0753C13667}"/>
              </a:ext>
            </a:extLst>
          </p:cNvPr>
          <p:cNvSpPr txBox="1"/>
          <p:nvPr/>
        </p:nvSpPr>
        <p:spPr>
          <a:xfrm>
            <a:off x="420914" y="995011"/>
            <a:ext cx="4547326" cy="5343714"/>
          </a:xfrm>
          <a:prstGeom prst="rect">
            <a:avLst/>
          </a:prstGeom>
          <a:noFill/>
        </p:spPr>
        <p:txBody>
          <a:bodyPr wrap="square" rtlCol="0">
            <a:spAutoFit/>
          </a:bodyPr>
          <a:lstStyle/>
          <a:p>
            <a:pPr marL="285750" indent="-285750">
              <a:buFont typeface="Wingdings" panose="05000000000000000000" pitchFamily="2" charset="2"/>
              <a:buChar char="§"/>
            </a:pPr>
            <a:r>
              <a:rPr lang="en-US" sz="2000" dirty="0">
                <a:latin typeface="Avenir Next Heavy"/>
              </a:rPr>
              <a:t>TCM consists of diet, nutrition, spiritual exercises, and herbs.</a:t>
            </a:r>
          </a:p>
          <a:p>
            <a:pPr marL="285750" indent="-285750">
              <a:buFont typeface="Wingdings" panose="05000000000000000000" pitchFamily="2" charset="2"/>
              <a:buChar char="§"/>
            </a:pPr>
            <a:r>
              <a:rPr lang="en-US" sz="2000" dirty="0">
                <a:latin typeface="Avenir Next Heavy"/>
              </a:rPr>
              <a:t>Diet attempts to balance the yin-yang within the body with hot and warm foods. </a:t>
            </a:r>
          </a:p>
          <a:p>
            <a:pPr marL="285750" indent="-285750">
              <a:buFont typeface="Wingdings" panose="05000000000000000000" pitchFamily="2" charset="2"/>
              <a:buChar char="§"/>
            </a:pPr>
            <a:r>
              <a:rPr lang="en-US" sz="2000" b="0" i="0" dirty="0">
                <a:solidFill>
                  <a:srgbClr val="1F1F1F"/>
                </a:solidFill>
                <a:effectLst/>
                <a:latin typeface="Avenir Next Heavy"/>
              </a:rPr>
              <a:t> Acupoints are known as Tuina massage.</a:t>
            </a:r>
          </a:p>
          <a:p>
            <a:pPr marL="285750" indent="-285750">
              <a:buFont typeface="Wingdings" panose="05000000000000000000" pitchFamily="2" charset="2"/>
              <a:buChar char="§"/>
            </a:pPr>
            <a:r>
              <a:rPr lang="en-US" sz="2000" b="0" i="0" dirty="0">
                <a:solidFill>
                  <a:srgbClr val="1F1F1F"/>
                </a:solidFill>
                <a:effectLst/>
                <a:latin typeface="Avenir Next Heavy"/>
              </a:rPr>
              <a:t> Acupuncture, moxibustion, and Tuina massage are important to TCM. This can help alleviate pain within the body.  </a:t>
            </a:r>
          </a:p>
          <a:p>
            <a:pPr marL="285750" indent="-285750">
              <a:buFont typeface="Wingdings" panose="05000000000000000000" pitchFamily="2" charset="2"/>
              <a:buChar char="§"/>
            </a:pPr>
            <a:r>
              <a:rPr lang="en-US" sz="2000" dirty="0">
                <a:solidFill>
                  <a:srgbClr val="1F1F1F"/>
                </a:solidFill>
                <a:latin typeface="Avenir Next Heavy"/>
              </a:rPr>
              <a:t>There are several herbs: ginseng to promote memory, ginger which reduces inflammation, and Goji berries which promote fertility. </a:t>
            </a:r>
          </a:p>
          <a:p>
            <a:pPr marL="285750" indent="-285750">
              <a:buFont typeface="Wingdings" panose="05000000000000000000" pitchFamily="2" charset="2"/>
              <a:buChar char="§"/>
            </a:pPr>
            <a:r>
              <a:rPr lang="en-US" sz="2000" b="0" i="0" dirty="0">
                <a:solidFill>
                  <a:srgbClr val="001D35"/>
                </a:solidFill>
                <a:effectLst/>
                <a:latin typeface="Google Sans"/>
              </a:rPr>
              <a:t>Tai Chi and Qigong</a:t>
            </a:r>
            <a:r>
              <a:rPr lang="en-US" sz="2000" b="0" i="0" dirty="0">
                <a:solidFill>
                  <a:srgbClr val="1F1F1F"/>
                </a:solidFill>
                <a:effectLst/>
                <a:latin typeface="Avenir Next Heavy"/>
              </a:rPr>
              <a:t> are way of exercise that promotes low-impact movement. </a:t>
            </a:r>
          </a:p>
          <a:p>
            <a:pPr marL="285750" indent="-285750">
              <a:buFont typeface="Wingdings" panose="05000000000000000000" pitchFamily="2" charset="2"/>
              <a:buChar char="§"/>
            </a:pPr>
            <a:endParaRPr lang="en-US" dirty="0"/>
          </a:p>
        </p:txBody>
      </p:sp>
      <p:sp>
        <p:nvSpPr>
          <p:cNvPr id="10" name="TextBox 9">
            <a:extLst>
              <a:ext uri="{FF2B5EF4-FFF2-40B4-BE49-F238E27FC236}">
                <a16:creationId xmlns:a16="http://schemas.microsoft.com/office/drawing/2014/main" id="{67A51342-2B8E-66DC-C1C7-79AE1035E34D}"/>
              </a:ext>
            </a:extLst>
          </p:cNvPr>
          <p:cNvSpPr txBox="1"/>
          <p:nvPr/>
        </p:nvSpPr>
        <p:spPr>
          <a:xfrm>
            <a:off x="3976914" y="6117718"/>
            <a:ext cx="2119086" cy="369332"/>
          </a:xfrm>
          <a:prstGeom prst="rect">
            <a:avLst/>
          </a:prstGeom>
          <a:noFill/>
        </p:spPr>
        <p:txBody>
          <a:bodyPr wrap="square" rtlCol="0">
            <a:spAutoFit/>
          </a:bodyPr>
          <a:lstStyle/>
          <a:p>
            <a:r>
              <a:rPr lang="en-US" b="1" dirty="0"/>
              <a:t>Handout #3</a:t>
            </a:r>
          </a:p>
        </p:txBody>
      </p:sp>
    </p:spTree>
    <p:extLst>
      <p:ext uri="{BB962C8B-B14F-4D97-AF65-F5344CB8AC3E}">
        <p14:creationId xmlns:p14="http://schemas.microsoft.com/office/powerpoint/2010/main" val="375029320"/>
      </p:ext>
    </p:extLst>
  </p:cSld>
  <p:clrMapOvr>
    <a:masterClrMapping/>
  </p:clrMapOvr>
  <mc:AlternateContent xmlns:mc="http://schemas.openxmlformats.org/markup-compatibility/2006">
    <mc:Choice xmlns:p14="http://schemas.microsoft.com/office/powerpoint/2010/main" Requires="p14">
      <p:transition spd="slow" p14:dur="2250">
        <p:sndAc>
          <p:stSnd>
            <p:snd r:embed="rId3" name="breeze.wav"/>
          </p:stSnd>
        </p:sndAc>
      </p:transition>
    </mc:Choice>
    <mc:Fallback>
      <p:transition spd="slow">
        <p:sndAc>
          <p:stSnd>
            <p:snd r:embed="rId3" name="breeze.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E84BB-6DDE-AA3F-F9B4-2218E052E468}"/>
            </a:ext>
          </a:extLst>
        </p:cNvPr>
        <p:cNvGrpSpPr/>
        <p:nvPr/>
      </p:nvGrpSpPr>
      <p:grpSpPr>
        <a:xfrm>
          <a:off x="0" y="0"/>
          <a:ext cx="0" cy="0"/>
          <a:chOff x="0" y="0"/>
          <a:chExt cx="0" cy="0"/>
        </a:xfrm>
      </p:grpSpPr>
      <p:pic>
        <p:nvPicPr>
          <p:cNvPr id="8" name="Picture 7" descr="Woman meditating outdoors">
            <a:extLst>
              <a:ext uri="{FF2B5EF4-FFF2-40B4-BE49-F238E27FC236}">
                <a16:creationId xmlns:a16="http://schemas.microsoft.com/office/drawing/2014/main" id="{5C4B41B2-9CDE-5CE5-2D51-79283DBBEEC3}"/>
              </a:ext>
            </a:extLst>
          </p:cNvPr>
          <p:cNvPicPr>
            <a:picLocks noChangeAspect="1"/>
          </p:cNvPicPr>
          <p:nvPr/>
        </p:nvPicPr>
        <p:blipFill>
          <a:blip r:embed="rId5">
            <a:alphaModFix amt="52000"/>
            <a:extLst>
              <a:ext uri="{28A0092B-C50C-407E-A947-70E740481C1C}">
                <a14:useLocalDpi xmlns:a14="http://schemas.microsoft.com/office/drawing/2010/main" val="0"/>
              </a:ext>
            </a:extLst>
          </a:blip>
          <a:stretch>
            <a:fillRect/>
          </a:stretch>
        </p:blipFill>
        <p:spPr>
          <a:xfrm>
            <a:off x="4903902" y="1287983"/>
            <a:ext cx="7288098" cy="4861433"/>
          </a:xfrm>
          <a:prstGeom prst="rect">
            <a:avLst/>
          </a:prstGeom>
        </p:spPr>
      </p:pic>
      <p:pic>
        <p:nvPicPr>
          <p:cNvPr id="6" name="Online Media 5" title="Gentle Tai Chi and Qi Gong - 25 minutes">
            <a:hlinkClick r:id="" action="ppaction://media"/>
            <a:extLst>
              <a:ext uri="{FF2B5EF4-FFF2-40B4-BE49-F238E27FC236}">
                <a16:creationId xmlns:a16="http://schemas.microsoft.com/office/drawing/2014/main" id="{0B581F62-5961-2EC6-F86B-3241AA453CAE}"/>
              </a:ext>
            </a:extLst>
          </p:cNvPr>
          <p:cNvPicPr>
            <a:picLocks noRot="1" noChangeAspect="1"/>
          </p:cNvPicPr>
          <p:nvPr>
            <a:videoFile r:link="rId1"/>
          </p:nvPr>
        </p:nvPicPr>
        <p:blipFill>
          <a:blip r:embed="rId6"/>
          <a:stretch>
            <a:fillRect/>
          </a:stretch>
        </p:blipFill>
        <p:spPr>
          <a:xfrm>
            <a:off x="0" y="1854293"/>
            <a:ext cx="7607935" cy="4295123"/>
          </a:xfrm>
          <a:prstGeom prst="rect">
            <a:avLst/>
          </a:prstGeom>
        </p:spPr>
      </p:pic>
      <p:sp>
        <p:nvSpPr>
          <p:cNvPr id="9" name="TextBox 8">
            <a:extLst>
              <a:ext uri="{FF2B5EF4-FFF2-40B4-BE49-F238E27FC236}">
                <a16:creationId xmlns:a16="http://schemas.microsoft.com/office/drawing/2014/main" id="{2F90C6A9-B04D-7286-20E0-A7ACBF098926}"/>
              </a:ext>
            </a:extLst>
          </p:cNvPr>
          <p:cNvSpPr txBox="1"/>
          <p:nvPr/>
        </p:nvSpPr>
        <p:spPr>
          <a:xfrm>
            <a:off x="132080" y="708584"/>
            <a:ext cx="7288098" cy="369332"/>
          </a:xfrm>
          <a:prstGeom prst="rect">
            <a:avLst/>
          </a:prstGeom>
          <a:noFill/>
        </p:spPr>
        <p:txBody>
          <a:bodyPr wrap="square" rtlCol="0">
            <a:spAutoFit/>
          </a:bodyPr>
          <a:lstStyle/>
          <a:p>
            <a:r>
              <a:rPr lang="en-US" b="1" dirty="0"/>
              <a:t>ACTIVITY: LET’S PRACTICE (15 minutes)</a:t>
            </a:r>
          </a:p>
        </p:txBody>
      </p:sp>
    </p:spTree>
    <p:extLst>
      <p:ext uri="{BB962C8B-B14F-4D97-AF65-F5344CB8AC3E}">
        <p14:creationId xmlns:p14="http://schemas.microsoft.com/office/powerpoint/2010/main" val="3785614203"/>
      </p:ext>
    </p:extLst>
  </p:cSld>
  <p:clrMapOvr>
    <a:masterClrMapping/>
  </p:clrMapOvr>
  <mc:AlternateContent xmlns:mc="http://schemas.openxmlformats.org/markup-compatibility/2006">
    <mc:Choice xmlns:p14="http://schemas.microsoft.com/office/powerpoint/2010/main" Requires="p14">
      <p:transition spd="slow" p14:dur="2250">
        <p:sndAc>
          <p:stSnd>
            <p:snd r:embed="rId4" name="breeze.wav"/>
          </p:stSnd>
        </p:sndAc>
      </p:transition>
    </mc:Choice>
    <mc:Fallback>
      <p:transition spd="slow">
        <p:sndAc>
          <p:stSnd>
            <p:snd r:embed="rId4"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1765</TotalTime>
  <Words>899</Words>
  <Application>Microsoft Office PowerPoint</Application>
  <PresentationFormat>Widescreen</PresentationFormat>
  <Paragraphs>94</Paragraphs>
  <Slides>13</Slides>
  <Notes>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Aptos</vt:lpstr>
      <vt:lpstr>Aptos Display</vt:lpstr>
      <vt:lpstr>Arial</vt:lpstr>
      <vt:lpstr>Avenir Next Heavy</vt:lpstr>
      <vt:lpstr>ElsevierGulliver</vt:lpstr>
      <vt:lpstr>ElsevierSans</vt:lpstr>
      <vt:lpstr>Google Sans</vt:lpstr>
      <vt:lpstr>Myriad Pro</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 Shawna A. Williams</dc:creator>
  <cp:lastModifiedBy>Ta Shawna A. Williams</cp:lastModifiedBy>
  <cp:revision>5</cp:revision>
  <dcterms:created xsi:type="dcterms:W3CDTF">2025-04-21T22:27:06Z</dcterms:created>
  <dcterms:modified xsi:type="dcterms:W3CDTF">2025-04-23T03:53:03Z</dcterms:modified>
</cp:coreProperties>
</file>